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山　文" initials="杉山　文" lastIdx="2" clrIdx="0">
    <p:extLst>
      <p:ext uri="{19B8F6BF-5375-455C-9EA6-DF929625EA0E}">
        <p15:presenceInfo xmlns:p15="http://schemas.microsoft.com/office/powerpoint/2012/main" userId="S::sugiyama@hiroshima-u.ac.jp::d119c20d-cbe6-4f44-bc35-70ff2eb6d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2E4"/>
    <a:srgbClr val="7CCCEE"/>
    <a:srgbClr val="004B88"/>
    <a:srgbClr val="005995"/>
    <a:srgbClr val="72C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046" autoAdjust="0"/>
    <p:restoredTop sz="94660"/>
  </p:normalViewPr>
  <p:slideViewPr>
    <p:cSldViewPr snapToGrid="0">
      <p:cViewPr varScale="1">
        <p:scale>
          <a:sx n="17" d="100"/>
          <a:sy n="17" d="100"/>
        </p:scale>
        <p:origin x="1714"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87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67578" y="426720"/>
            <a:ext cx="10056582"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A close up of a logo&#10;&#10;Description automatically generated">
            <a:extLst>
              <a:ext uri="{FF2B5EF4-FFF2-40B4-BE49-F238E27FC236}">
                <a16:creationId xmlns:a16="http://schemas.microsoft.com/office/drawing/2014/main" id="{7B8706A1-4EE8-497D-A676-1047F9BBC5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593413" cy="6134672"/>
          </a:xfrm>
          <a:prstGeom prst="rect">
            <a:avLst/>
          </a:prstGeom>
        </p:spPr>
      </p:pic>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27F7BD-A910-4632-A59B-E87C702FDD01}"/>
              </a:ext>
            </a:extLst>
          </p:cNvPr>
          <p:cNvPicPr>
            <a:picLocks noChangeAspect="1"/>
          </p:cNvPicPr>
          <p:nvPr/>
        </p:nvPicPr>
        <p:blipFill>
          <a:blip r:embed="rId2"/>
          <a:stretch>
            <a:fillRect/>
          </a:stretch>
        </p:blipFill>
        <p:spPr>
          <a:xfrm>
            <a:off x="37100603" y="7682770"/>
            <a:ext cx="11940592" cy="5584626"/>
          </a:xfrm>
          <a:prstGeom prst="rect">
            <a:avLst/>
          </a:prstGeom>
        </p:spPr>
      </p:pic>
      <p:sp>
        <p:nvSpPr>
          <p:cNvPr id="31" name="Text Box 16">
            <a:extLst>
              <a:ext uri="{FF2B5EF4-FFF2-40B4-BE49-F238E27FC236}">
                <a16:creationId xmlns:a16="http://schemas.microsoft.com/office/drawing/2014/main" id="{F1DFDDEB-0693-4C6C-BD33-A816BA7A8FCD}"/>
              </a:ext>
            </a:extLst>
          </p:cNvPr>
          <p:cNvSpPr txBox="1">
            <a:spLocks noChangeArrowheads="1"/>
          </p:cNvSpPr>
          <p:nvPr/>
        </p:nvSpPr>
        <p:spPr bwMode="auto">
          <a:xfrm>
            <a:off x="35828124" y="6834313"/>
            <a:ext cx="14209776" cy="6411606"/>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i="1" dirty="0">
                <a:solidFill>
                  <a:srgbClr val="005995"/>
                </a:solidFill>
                <a:latin typeface="Arial" panose="020B0604020202020204" pitchFamily="34" charset="0"/>
                <a:cs typeface="Arial" panose="020B0604020202020204" pitchFamily="34" charset="0"/>
              </a:rPr>
              <a:t>Figure 3. Incident Cases with 95% Uncertainty Interval – Japan, 2020-2040</a:t>
            </a: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24" name="Text Box 40"/>
          <p:cNvSpPr txBox="1">
            <a:spLocks noChangeArrowheads="1"/>
          </p:cNvSpPr>
          <p:nvPr/>
        </p:nvSpPr>
        <p:spPr bwMode="auto">
          <a:xfrm>
            <a:off x="11479012" y="3012647"/>
            <a:ext cx="27488496" cy="3024336"/>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500" b="1" u="sng" cap="all" dirty="0">
                <a:solidFill>
                  <a:schemeClr val="bg1"/>
                </a:solidFill>
                <a:latin typeface="Arial" panose="020B0604020202020204" pitchFamily="34" charset="0"/>
                <a:cs typeface="Arial" panose="020B0604020202020204" pitchFamily="34" charset="0"/>
              </a:rPr>
              <a:t>J. Tanaka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C. Estes</a:t>
            </a:r>
            <a:r>
              <a:rPr lang="en-AU" sz="3500" b="1" cap="all" baseline="30000" dirty="0">
                <a:solidFill>
                  <a:schemeClr val="bg1"/>
                </a:solidFill>
                <a:latin typeface="Arial" panose="020B0604020202020204" pitchFamily="34" charset="0"/>
                <a:cs typeface="Arial" panose="020B0604020202020204" pitchFamily="34" charset="0"/>
              </a:rPr>
              <a:t>2</a:t>
            </a:r>
            <a:r>
              <a:rPr lang="en-AU" sz="3500" b="1" cap="all" dirty="0">
                <a:solidFill>
                  <a:schemeClr val="bg1"/>
                </a:solidFill>
                <a:latin typeface="Arial" panose="020B0604020202020204" pitchFamily="34" charset="0"/>
                <a:cs typeface="Arial" panose="020B0604020202020204" pitchFamily="34" charset="0"/>
              </a:rPr>
              <a:t>, A. Sugiyama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 Kurisu</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 Rakhimov</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K. Ko</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T. Akita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t>
            </a:r>
            <a:r>
              <a:rPr lang="en-AU" sz="3500" b="1" dirty="0">
                <a:solidFill>
                  <a:schemeClr val="bg1"/>
                </a:solidFill>
                <a:latin typeface="Arial" panose="020B0604020202020204" pitchFamily="34" charset="0"/>
                <a:cs typeface="Arial" panose="020B0604020202020204" pitchFamily="34" charset="0"/>
              </a:rPr>
              <a:t>and</a:t>
            </a:r>
            <a:r>
              <a:rPr lang="en-AU" sz="3500" b="1" cap="all" dirty="0">
                <a:solidFill>
                  <a:schemeClr val="bg1"/>
                </a:solidFill>
                <a:latin typeface="Arial" panose="020B0604020202020204" pitchFamily="34" charset="0"/>
                <a:cs typeface="Arial" panose="020B0604020202020204" pitchFamily="34" charset="0"/>
              </a:rPr>
              <a:t> H. Razavi</a:t>
            </a:r>
            <a:r>
              <a:rPr lang="en-AU" sz="3500" b="1" cap="all" baseline="30000" dirty="0">
                <a:solidFill>
                  <a:schemeClr val="bg1"/>
                </a:solidFill>
                <a:latin typeface="Arial" panose="020B0604020202020204" pitchFamily="34" charset="0"/>
                <a:cs typeface="Arial" panose="020B0604020202020204" pitchFamily="34" charset="0"/>
              </a:rPr>
              <a:t>2</a:t>
            </a:r>
          </a:p>
          <a:p>
            <a:pPr>
              <a:spcBef>
                <a:spcPct val="20000"/>
              </a:spcBef>
            </a:pPr>
            <a:endParaRPr lang="en-AU" sz="3500" b="1" dirty="0">
              <a:solidFill>
                <a:schemeClr val="bg1"/>
              </a:solidFill>
              <a:latin typeface="Arial" panose="020B0604020202020204" pitchFamily="34" charset="0"/>
              <a:cs typeface="Arial" panose="020B0604020202020204" pitchFamily="34" charset="0"/>
            </a:endParaRPr>
          </a:p>
          <a:p>
            <a:pPr>
              <a:spcBef>
                <a:spcPct val="20000"/>
              </a:spcBef>
            </a:pPr>
            <a:r>
              <a:rPr lang="en-US" sz="3200" dirty="0">
                <a:solidFill>
                  <a:schemeClr val="bg1"/>
                </a:solidFill>
                <a:latin typeface="Arial" panose="020B0604020202020204" pitchFamily="34" charset="0"/>
                <a:cs typeface="Arial" panose="020B0604020202020204" pitchFamily="34" charset="0"/>
              </a:rPr>
              <a:t>1 Department of Epidemiology Infectious Disease Control and Prevention, Hiroshima University Graduate school of Biomedical and Health Sciences, Hiroshima, Japan</a:t>
            </a:r>
          </a:p>
          <a:p>
            <a:pPr>
              <a:spcBef>
                <a:spcPct val="20000"/>
              </a:spcBef>
            </a:pPr>
            <a:r>
              <a:rPr lang="en-US" sz="3200" dirty="0">
                <a:solidFill>
                  <a:schemeClr val="bg1"/>
                </a:solidFill>
                <a:latin typeface="Arial" panose="020B0604020202020204" pitchFamily="34" charset="0"/>
                <a:cs typeface="Arial" panose="020B0604020202020204" pitchFamily="34" charset="0"/>
              </a:rPr>
              <a:t>2 CDA Foundation, Lafayette, CO, USA</a:t>
            </a:r>
            <a:endParaRPr lang="en-AU" sz="3200" dirty="0">
              <a:solidFill>
                <a:schemeClr val="bg1"/>
              </a:solidFill>
              <a:latin typeface="Arial" panose="020B0604020202020204" pitchFamily="34" charset="0"/>
              <a:cs typeface="Arial" panose="020B0604020202020204" pitchFamily="34" charset="0"/>
            </a:endParaRPr>
          </a:p>
        </p:txBody>
      </p:sp>
      <p:sp>
        <p:nvSpPr>
          <p:cNvPr id="25" name="Text Box 2"/>
          <p:cNvSpPr txBox="1">
            <a:spLocks noChangeArrowheads="1"/>
          </p:cNvSpPr>
          <p:nvPr/>
        </p:nvSpPr>
        <p:spPr bwMode="auto">
          <a:xfrm>
            <a:off x="11225931" y="0"/>
            <a:ext cx="29218684" cy="3246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7200" b="1">
                <a:solidFill>
                  <a:schemeClr val="bg1"/>
                </a:solidFill>
                <a:latin typeface="Arial" panose="020B0604020202020204" pitchFamily="34" charset="0"/>
                <a:cs typeface="Arial" panose="020B0604020202020204" pitchFamily="34" charset="0"/>
              </a:rPr>
              <a:t>Modeling </a:t>
            </a:r>
            <a:r>
              <a:rPr lang="en-US" sz="7200" b="1" dirty="0">
                <a:solidFill>
                  <a:schemeClr val="bg1"/>
                </a:solidFill>
                <a:latin typeface="Arial" panose="020B0604020202020204" pitchFamily="34" charset="0"/>
                <a:cs typeface="Arial" panose="020B0604020202020204" pitchFamily="34" charset="0"/>
              </a:rPr>
              <a:t>Disease </a:t>
            </a:r>
            <a:r>
              <a:rPr lang="en-US" sz="7200" b="1">
                <a:solidFill>
                  <a:schemeClr val="bg1"/>
                </a:solidFill>
                <a:latin typeface="Arial" panose="020B0604020202020204" pitchFamily="34" charset="0"/>
                <a:cs typeface="Arial" panose="020B0604020202020204" pitchFamily="34" charset="0"/>
              </a:rPr>
              <a:t>Burden of Nonalcoholic </a:t>
            </a:r>
            <a:r>
              <a:rPr lang="en-US" sz="7200" b="1" dirty="0">
                <a:solidFill>
                  <a:schemeClr val="bg1"/>
                </a:solidFill>
                <a:latin typeface="Arial" panose="020B0604020202020204" pitchFamily="34" charset="0"/>
                <a:cs typeface="Arial" panose="020B0604020202020204" pitchFamily="34" charset="0"/>
              </a:rPr>
              <a:t>Fatty Liver Disease (NAFLD) in Japan</a:t>
            </a:r>
            <a:endParaRPr lang="en-AU" sz="7200" dirty="0">
              <a:solidFill>
                <a:schemeClr val="bg1"/>
              </a:solidFill>
              <a:latin typeface="Arial" panose="020B0604020202020204" pitchFamily="34" charset="0"/>
              <a:cs typeface="Arial" panose="020B0604020202020204" pitchFamily="34" charset="0"/>
            </a:endParaRPr>
          </a:p>
        </p:txBody>
      </p:sp>
      <p:sp>
        <p:nvSpPr>
          <p:cNvPr id="26" name="Rectangle 28"/>
          <p:cNvSpPr>
            <a:spLocks noChangeArrowheads="1"/>
          </p:cNvSpPr>
          <p:nvPr/>
        </p:nvSpPr>
        <p:spPr bwMode="auto">
          <a:xfrm>
            <a:off x="39402667" y="275500"/>
            <a:ext cx="10823294" cy="5941193"/>
          </a:xfrm>
          <a:prstGeom prst="rect">
            <a:avLst/>
          </a:prstGeom>
          <a:solidFill>
            <a:schemeClr val="bg1"/>
          </a:solidFill>
          <a:ln w="12700">
            <a:solidFill>
              <a:schemeClr val="bg1"/>
            </a:solidFill>
            <a:miter lim="800000"/>
            <a:headEnd/>
            <a:tailEnd/>
          </a:ln>
          <a:effectLst/>
        </p:spPr>
        <p:txBody>
          <a:bodyPr lIns="375509" tIns="375509" rIns="375509" bIns="375509" anchor="ctr"/>
          <a:lstStyle/>
          <a:p>
            <a:pPr algn="ctr" defTabSz="952097" eaLnBrk="0" hangingPunct="0">
              <a:spcBef>
                <a:spcPct val="50000"/>
              </a:spcBef>
            </a:pPr>
            <a:r>
              <a:rPr lang="en-US" sz="5500" b="1" cap="all">
                <a:solidFill>
                  <a:schemeClr val="bg1"/>
                </a:solidFill>
                <a:latin typeface="Arial" panose="020B0604020202020204" pitchFamily="34" charset="0"/>
                <a:cs typeface="Arial" panose="020B0604020202020204" pitchFamily="34" charset="0"/>
              </a:rPr>
              <a:t>Add your logos </a:t>
            </a:r>
            <a:r>
              <a:rPr lang="en-US" sz="5500" b="1" cap="all" dirty="0">
                <a:solidFill>
                  <a:schemeClr val="bg1"/>
                </a:solidFill>
                <a:latin typeface="Arial" panose="020B0604020202020204" pitchFamily="34" charset="0"/>
                <a:cs typeface="Arial" panose="020B0604020202020204" pitchFamily="34" charset="0"/>
              </a:rPr>
              <a:t>here</a:t>
            </a:r>
          </a:p>
        </p:txBody>
      </p:sp>
      <p:sp>
        <p:nvSpPr>
          <p:cNvPr id="20" name="Rectangle 19"/>
          <p:cNvSpPr>
            <a:spLocks noChangeArrowheads="1"/>
          </p:cNvSpPr>
          <p:nvPr/>
        </p:nvSpPr>
        <p:spPr bwMode="auto">
          <a:xfrm>
            <a:off x="284907" y="6834313"/>
            <a:ext cx="20252011" cy="6921141"/>
          </a:xfrm>
          <a:prstGeom prst="rect">
            <a:avLst/>
          </a:prstGeom>
          <a:solidFill>
            <a:schemeClr val="bg1"/>
          </a:solidFill>
          <a:ln w="12700">
            <a:solidFill>
              <a:srgbClr val="7CCCEE"/>
            </a:solidFill>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Introduction</a:t>
            </a:r>
          </a:p>
          <a:p>
            <a:pPr marL="342900" marR="0" lvl="0" indent="-342900" algn="l" defTabSz="457200" rtl="0" eaLnBrk="1" fontAlgn="auto" latinLnBrk="0" hangingPunct="1">
              <a:lnSpc>
                <a:spcPct val="100000"/>
              </a:lnSpc>
              <a:spcBef>
                <a:spcPct val="40000"/>
              </a:spcBef>
              <a:spcAft>
                <a:spcPts val="0"/>
              </a:spcAft>
              <a:buClrTx/>
              <a:buSzTx/>
              <a:buFont typeface="Arial" panose="020B0604020202020204" pitchFamily="34" charset="0"/>
              <a:buChar char="•"/>
              <a:tabLst/>
              <a:defRPr/>
            </a:pPr>
            <a:r>
              <a:rPr lang="en-US" sz="2400" dirty="0">
                <a:solidFill>
                  <a:srgbClr val="005995"/>
                </a:solidFill>
                <a:latin typeface="Arial" panose="020B0604020202020204" pitchFamily="34" charset="0"/>
                <a:cs typeface="Arial" panose="020B0604020202020204" pitchFamily="34" charset="0"/>
              </a:rPr>
              <a:t>Nonalcoholic fatty liver disease (NAFLD) and resulting nonalcoholic steatohepatitis (NASH) is increasingly recognized as a cause of hepatocellular carcinoma (HCC) and indicator for liver transplantation in Japan.</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In the Asia-Pacific region, increased incidence of NAFLD is attributed to the recent adoption of Western dietary and lifestyle habits and pre-disposing genetic factors (1).</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A substantial portion of individuals with normal body mass index (BMI) experience NAFLD in the region (2) and such cases are increasing among populations who are rapidly aging, as in Japan, where they will be at increased risk of progression to advanced disease in the coming years (3). </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Among adults receiving health check-ups at Hiroshima, 4.5% (95% CI: 4.3–4.7%) are diabetic with the highest prevalence rates among those aged ≥60 years. </a:t>
            </a:r>
          </a:p>
          <a:p>
            <a:pPr marL="342900" lvl="0"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There is an urgent need to better understand the current and future magnitude of disease burden associated with NAFLD and NASH in Japan.</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The modelling framework is ideal for providing forecasts that can help in effective resource utilization and the development of strategies to reduce further increases in disease burden.</a:t>
            </a:r>
          </a:p>
          <a:p>
            <a:pPr>
              <a:spcBef>
                <a:spcPct val="50000"/>
              </a:spcBef>
            </a:pPr>
            <a:endParaRPr lang="en-GB" sz="2400" b="1" cap="all" dirty="0">
              <a:solidFill>
                <a:srgbClr val="004B88"/>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40000"/>
              </a:spcBef>
              <a:spcAft>
                <a:spcPts val="0"/>
              </a:spcAft>
              <a:buClrTx/>
              <a:buSzTx/>
              <a:buFontTx/>
              <a:buNone/>
              <a:tabLst/>
              <a:defRPr/>
            </a:pPr>
            <a:endParaRPr lang="en-AU" sz="3000" dirty="0">
              <a:solidFill>
                <a:srgbClr val="005995"/>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35828124" y="13592686"/>
            <a:ext cx="14209776" cy="7916034"/>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Conclusions</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This analysis demonstrates that NAFLD will continue to represent a growing threat to liver health in Japan, accounting for increasing numbers of advanced liver disease and a growing proportion of total liver transplants.</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Obesity rates may be stabilizing (6), but young people in the region are experiencing historically unprecedented levels of obesity (7). </a:t>
            </a:r>
          </a:p>
          <a:p>
            <a:pPr marL="914400" lvl="1"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Individuals in the region develop diabetes at lower obesity levels and at younger ages as compared to western populations (8), leading to increased duration of disease and resulting complications </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The World Health Organization has called for a halting of further increases in the prevalence of diabetes and obesity (9) and have set a development goal to reduce premature mortality from non-communicable diseases by one third before 2030. </a:t>
            </a:r>
          </a:p>
          <a:p>
            <a:pPr marL="914400" lvl="1"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Strategies to curb the growth of the NAFLD population, including interventions to prevent obesity and metabolic syndrome, are necessary to mitigate disease burden.  Additional therapeutic and interventional options are required to avert the epidemic of NAFLD-related liver disease.</a:t>
            </a:r>
          </a:p>
          <a:p>
            <a:pPr defTabSz="952097">
              <a:spcBef>
                <a:spcPct val="50000"/>
              </a:spcBef>
            </a:pPr>
            <a:r>
              <a:rPr lang="en-CA" sz="3000" dirty="0">
                <a:solidFill>
                  <a:srgbClr val="005995"/>
                </a:solidFill>
                <a:latin typeface="Arial" panose="020B0604020202020204" pitchFamily="34" charset="0"/>
                <a:cs typeface="Arial" panose="020B0604020202020204" pitchFamily="34" charset="0"/>
              </a:rPr>
              <a:t> </a:t>
            </a:r>
          </a:p>
          <a:p>
            <a:pPr defTabSz="952097"/>
            <a:endParaRPr lang="en-US" sz="3993" b="1" dirty="0">
              <a:solidFill>
                <a:srgbClr val="005995"/>
              </a:solidFill>
              <a:latin typeface="Arial" panose="020B0604020202020204" pitchFamily="34" charset="0"/>
              <a:cs typeface="Arial" panose="020B0604020202020204" pitchFamily="34" charset="0"/>
            </a:endParaRPr>
          </a:p>
          <a:p>
            <a:pPr defTabSz="952097"/>
            <a:endParaRPr lang="en-US" sz="3993" b="1" dirty="0">
              <a:solidFill>
                <a:srgbClr val="005995"/>
              </a:solidFill>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20890079" y="6834313"/>
            <a:ext cx="14630400" cy="14888697"/>
          </a:xfrm>
          <a:prstGeom prst="rect">
            <a:avLst/>
          </a:prstGeom>
          <a:solidFill>
            <a:schemeClr val="bg1"/>
          </a:solidFill>
          <a:ln w="12700">
            <a:solidFill>
              <a:srgbClr val="7CCCEE"/>
            </a:solidFill>
            <a:miter lim="800000"/>
            <a:headEnd/>
            <a:tailEnd/>
          </a:ln>
          <a:effectLst/>
        </p:spPr>
        <p:txBody>
          <a:bodyPr lIns="375509" tIns="375509" rIns="375509" bIns="375509" numCol="1" spcCol="720685"/>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Results</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From 2020 to 2040 the prevalence of NAFLD is projected to increase in Japan.</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As Japan’s total population decreases 10% from 126.48 M (2020) to 113.36 M (2040), total NAFLD cases are projected to decrease by 5% from 26.45 M (95% uncertainty interval [UI]: 22.50–30.41 M) to 25.25 M (21.48–29.00 M) (Figure 2).</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Crude NAFLD prevalence (all ages) increases from 20.9% (17.8–24.0%) to 22.3% (18.9–25.6%) during 2020-2040 while age-adjusted prevalence increases from 20.9% (17.8–24.0%) to 21.6% (18.4–24.8%).</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60% of prevalent NAFLD cases were estimated to occur among males (16.23 M cases), and the median age of the modelled NAFLD population increased from 57.6 years (2020) to 60.0 years (2040).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NASH cases were estimated to increase 2%, from 6.26 M (95% UI: 5.32–7.18 M) in 2020, to 6.40 M (5.43–7.34 M) in 2040 (Figure 1).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During 2020-2040, NAFLD cases classified as F2 increase 7% from 1,133,000 (95% UI: 898,000–1,379,000) to 1,225,000 (961,000–1,511,000) while F3 cases increase 20% from 573,000 (407,000–741,000) to 713,000 (507,000–919,000) (Figure 2).</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compensated cirrhosis cases increase 30% from 178,000 (95% UI: 117,000–277,000</a:t>
            </a:r>
            <a:r>
              <a:rPr lang="en-US" sz="2400">
                <a:solidFill>
                  <a:srgbClr val="004B88"/>
                </a:solidFill>
                <a:latin typeface="Arial" panose="020B0604020202020204" pitchFamily="34" charset="0"/>
                <a:cs typeface="Arial" panose="020B0604020202020204" pitchFamily="34" charset="0"/>
              </a:rPr>
              <a:t>) to </a:t>
            </a:r>
            <a:r>
              <a:rPr lang="en-US" sz="2400" dirty="0">
                <a:solidFill>
                  <a:srgbClr val="004B88"/>
                </a:solidFill>
                <a:latin typeface="Arial" panose="020B0604020202020204" pitchFamily="34" charset="0"/>
                <a:cs typeface="Arial" panose="020B0604020202020204" pitchFamily="34" charset="0"/>
              </a:rPr>
              <a:t>259,000 (173,000–391,000).</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≥F2 NAFLD cases accounted for 7.2% of total cases in 2020, increasing to 8.9% of total cases in 2040, while the portion of ≥F3 NAFLD cases increased from 2.9% to 4.0% of total during 2020–2040. </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cases of compensated cirrhosis and advanced disease (decompensated cirrhosis, HCC, and liver transplant) increased by 30%, from 203,000 (95% UI: 136,000–317,000) to 298,000 (203,000–452,000) cases during 2020-2040.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Incident HCC cases were projected to increase 20% from1,200 (970–1,700) cases in 2020 to 1,600 (95% UI: 1,200–2,100) cases in 2040 (Figure 3).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In 2020, there were an estimated 311,000 total deaths among the NAFLD population.</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98% were classified as background mortality (306,000 deaths) and 55% were among males (166,000 deaths).</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Mortality attributable to NAFLD increased from 5,300 (3,500–8,000) deaths in 2020 to 8,100 (5,400–12,100) deaths in 2040, a 35% increase.</a:t>
            </a:r>
          </a:p>
          <a:p>
            <a:pPr defTabSz="952097" eaLnBrk="0" hangingPunct="0">
              <a:spcBef>
                <a:spcPct val="50000"/>
              </a:spcBef>
            </a:pPr>
            <a:endParaRPr lang="en-US" sz="2400" b="1" cap="all" dirty="0">
              <a:solidFill>
                <a:srgbClr val="004B88"/>
              </a:solidFill>
              <a:latin typeface="Arial" panose="020B0604020202020204" pitchFamily="34" charset="0"/>
              <a:cs typeface="Arial" panose="020B0604020202020204" pitchFamily="34" charset="0"/>
            </a:endParaRPr>
          </a:p>
          <a:p>
            <a:pPr defTabSz="952097" eaLnBrk="0" hangingPunct="0">
              <a:spcBef>
                <a:spcPct val="50000"/>
              </a:spcBef>
            </a:pPr>
            <a:endParaRPr lang="en-AU" sz="3000" dirty="0">
              <a:solidFill>
                <a:srgbClr val="004B88"/>
              </a:solidFill>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284907" y="15277223"/>
            <a:ext cx="20253960" cy="9395745"/>
          </a:xfrm>
          <a:prstGeom prst="rect">
            <a:avLst/>
          </a:prstGeom>
          <a:solidFill>
            <a:schemeClr val="bg1"/>
          </a:solidFill>
          <a:ln w="12700">
            <a:solidFill>
              <a:srgbClr val="7CCCEE"/>
            </a:solidFill>
          </a:ln>
          <a:effectLst/>
        </p:spPr>
        <p:txBody>
          <a:bodyPr lIns="375509" tIns="375509" rIns="375509" bIns="375509"/>
          <a:lstStyle/>
          <a:p>
            <a:pPr marL="398972" indent="-398972"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Method</a:t>
            </a:r>
            <a:endParaRPr lang="en-US" sz="2400" b="1" cap="all" dirty="0">
              <a:solidFill>
                <a:srgbClr val="004B88"/>
              </a:solidFill>
              <a:latin typeface="Arial" panose="020B0604020202020204" pitchFamily="34" charset="0"/>
              <a:cs typeface="Arial" panose="020B0604020202020204" pitchFamily="34" charset="0"/>
            </a:endParaRP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A dynamic disease progression model was used to track NAFLD incidence, prevalence, and related morbidity and mortality, by age-and gender-defined cohorts (4).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Model assumptions were based on published literature and unpublished data.</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Changes in NAFLD prevalence, advanced liver disease, and related mortality were examined during 2020-2040.</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Progression of disease through fibrosis, decompensated cirrhosis, HCC, liver transplant, and liver-related death was calculated (Figure 1).</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Model fibrosis transition rates varied by sex and age group.</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The prevalence of NASH was based on the population-weighted distribution of NAFLD cases by fibrosis stage.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Background mortality among NAFLD cases was adjusted using a standard mortality ratio of 1.15 due to high rates of comorbidity among NAFLD cases.</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Based on ultrasound results among the general population undergoing health checkups, there was an assumed starting NAFLD prevalence rate of 23.7% among individuals aged ≥20 years in 2018 and prevalence among all ages was estimated at 20.6%. </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New NAFLD cases were based upon trends for the increase in adult obesity (BMI ≥25 kg/m2) in Japan.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Based on the weighted average of health checkup data from Hiroshima residents, Iwate residents, and Japan Health Insurance Association subscribers, an estimated 25.3% of Japanese adults are either obese (BMI ≥30kg/m2) or overweight (BMI ≥25kg/m2).</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Longitudinal trends were based on long-term changes in adult obesity prevalence  as a weighted average using BMI cutoff of ≥25 kg/m2 WHO (5).</a:t>
            </a:r>
          </a:p>
          <a:p>
            <a:pPr marL="398972" indent="-398972" defTabSz="952097" eaLnBrk="0" hangingPunct="0">
              <a:spcBef>
                <a:spcPct val="50000"/>
              </a:spcBef>
            </a:pPr>
            <a:endParaRPr lang="en-US" sz="5500" b="1" cap="all" dirty="0">
              <a:solidFill>
                <a:srgbClr val="004B88"/>
              </a:solidFill>
              <a:latin typeface="Arial" panose="020B0604020202020204" pitchFamily="34" charset="0"/>
              <a:cs typeface="Arial" panose="020B0604020202020204" pitchFamily="34" charset="0"/>
            </a:endParaRPr>
          </a:p>
        </p:txBody>
      </p:sp>
      <p:sp>
        <p:nvSpPr>
          <p:cNvPr id="30" name="Rectangle 28"/>
          <p:cNvSpPr>
            <a:spLocks noChangeArrowheads="1"/>
          </p:cNvSpPr>
          <p:nvPr/>
        </p:nvSpPr>
        <p:spPr bwMode="auto">
          <a:xfrm>
            <a:off x="35828124" y="21722269"/>
            <a:ext cx="14209776" cy="9006651"/>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References</a:t>
            </a:r>
            <a:endParaRPr lang="en-US" sz="2400" b="1" cap="all" dirty="0">
              <a:solidFill>
                <a:srgbClr val="004B88"/>
              </a:solidFill>
              <a:latin typeface="Arial" panose="020B0604020202020204" pitchFamily="34" charset="0"/>
              <a:cs typeface="Arial" panose="020B0604020202020204" pitchFamily="34" charset="0"/>
            </a:endParaRPr>
          </a:p>
          <a:p>
            <a:r>
              <a:rPr lang="en-US" sz="2400" dirty="0">
                <a:solidFill>
                  <a:srgbClr val="005995"/>
                </a:solidFill>
                <a:latin typeface="Arial" panose="020B0604020202020204" pitchFamily="34" charset="0"/>
                <a:ea typeface="Times New Roman"/>
                <a:cs typeface="Arial" panose="020B0604020202020204" pitchFamily="34" charset="0"/>
              </a:rPr>
              <a:t>1.	Wong VW, Chan WK, </a:t>
            </a:r>
            <a:r>
              <a:rPr lang="en-US" sz="2400" dirty="0" err="1">
                <a:solidFill>
                  <a:srgbClr val="005995"/>
                </a:solidFill>
                <a:latin typeface="Arial" panose="020B0604020202020204" pitchFamily="34" charset="0"/>
                <a:ea typeface="Times New Roman"/>
                <a:cs typeface="Arial" panose="020B0604020202020204" pitchFamily="34" charset="0"/>
              </a:rPr>
              <a:t>Chitturi</a:t>
            </a:r>
            <a:r>
              <a:rPr lang="en-US" sz="2400" dirty="0">
                <a:solidFill>
                  <a:srgbClr val="005995"/>
                </a:solidFill>
                <a:latin typeface="Arial" panose="020B0604020202020204" pitchFamily="34" charset="0"/>
                <a:ea typeface="Times New Roman"/>
                <a:cs typeface="Arial" panose="020B0604020202020204" pitchFamily="34" charset="0"/>
              </a:rPr>
              <a:t> S, Chawla Y, Dan YY, </a:t>
            </a:r>
            <a:r>
              <a:rPr lang="en-US" sz="2400" dirty="0" err="1">
                <a:solidFill>
                  <a:srgbClr val="005995"/>
                </a:solidFill>
                <a:latin typeface="Arial" panose="020B0604020202020204" pitchFamily="34" charset="0"/>
                <a:ea typeface="Times New Roman"/>
                <a:cs typeface="Arial" panose="020B0604020202020204" pitchFamily="34" charset="0"/>
              </a:rPr>
              <a:t>Duseja</a:t>
            </a:r>
            <a:r>
              <a:rPr lang="en-US" sz="2400" dirty="0">
                <a:solidFill>
                  <a:srgbClr val="005995"/>
                </a:solidFill>
                <a:latin typeface="Arial" panose="020B0604020202020204" pitchFamily="34" charset="0"/>
                <a:ea typeface="Times New Roman"/>
                <a:cs typeface="Arial" panose="020B0604020202020204" pitchFamily="34" charset="0"/>
              </a:rPr>
              <a:t> A, et al. Asia-Pacific Working Party on Non-alcoholic Fatty Liver Disease guidelines 2017-Part 1: Definition, risk factors and assessment. J Gastroenterol Hepatol. 2018;33(1):70-85.</a:t>
            </a:r>
          </a:p>
          <a:p>
            <a:r>
              <a:rPr lang="en-US" sz="2400" dirty="0">
                <a:solidFill>
                  <a:srgbClr val="005995"/>
                </a:solidFill>
                <a:latin typeface="Arial" panose="020B0604020202020204" pitchFamily="34" charset="0"/>
                <a:ea typeface="Times New Roman"/>
                <a:cs typeface="Arial" panose="020B0604020202020204" pitchFamily="34" charset="0"/>
              </a:rPr>
              <a:t>2.	Fan JG, Kim SU, Wong VW. New trends on obesity and NAFLD in Asia. J Hepatol. 2017;67(4):862-73.</a:t>
            </a:r>
          </a:p>
          <a:p>
            <a:r>
              <a:rPr lang="en-US" sz="2400" dirty="0">
                <a:solidFill>
                  <a:srgbClr val="005995"/>
                </a:solidFill>
                <a:latin typeface="Arial" panose="020B0604020202020204" pitchFamily="34" charset="0"/>
                <a:ea typeface="Times New Roman"/>
                <a:cs typeface="Arial" panose="020B0604020202020204" pitchFamily="34" charset="0"/>
              </a:rPr>
              <a:t>3.	United </a:t>
            </a:r>
            <a:r>
              <a:rPr lang="en-US" sz="2400" dirty="0" err="1">
                <a:solidFill>
                  <a:srgbClr val="005995"/>
                </a:solidFill>
                <a:latin typeface="Arial" panose="020B0604020202020204" pitchFamily="34" charset="0"/>
                <a:ea typeface="Times New Roman"/>
                <a:cs typeface="Arial" panose="020B0604020202020204" pitchFamily="34" charset="0"/>
              </a:rPr>
              <a:t>Nations.Department</a:t>
            </a:r>
            <a:r>
              <a:rPr lang="en-US" sz="2400" dirty="0">
                <a:solidFill>
                  <a:srgbClr val="005995"/>
                </a:solidFill>
                <a:latin typeface="Arial" panose="020B0604020202020204" pitchFamily="34" charset="0"/>
                <a:ea typeface="Times New Roman"/>
                <a:cs typeface="Arial" panose="020B0604020202020204" pitchFamily="34" charset="0"/>
              </a:rPr>
              <a:t> of Economic Social Affairs Population Division. World population prospects: The 2019 revision. New York: United Nations; 2019.</a:t>
            </a:r>
          </a:p>
          <a:p>
            <a:r>
              <a:rPr lang="en-US" sz="2400" dirty="0">
                <a:solidFill>
                  <a:srgbClr val="005995"/>
                </a:solidFill>
                <a:latin typeface="Arial" panose="020B0604020202020204" pitchFamily="34" charset="0"/>
                <a:ea typeface="Times New Roman"/>
                <a:cs typeface="Arial" panose="020B0604020202020204" pitchFamily="34" charset="0"/>
              </a:rPr>
              <a:t>4.	Estes C, Razavi H, Loomba R, </a:t>
            </a:r>
            <a:r>
              <a:rPr lang="en-US" sz="2400" dirty="0" err="1">
                <a:solidFill>
                  <a:srgbClr val="005995"/>
                </a:solidFill>
                <a:latin typeface="Arial" panose="020B0604020202020204" pitchFamily="34" charset="0"/>
                <a:ea typeface="Times New Roman"/>
                <a:cs typeface="Arial" panose="020B0604020202020204" pitchFamily="34" charset="0"/>
              </a:rPr>
              <a:t>Younossi</a:t>
            </a:r>
            <a:r>
              <a:rPr lang="en-US" sz="2400" dirty="0">
                <a:solidFill>
                  <a:srgbClr val="005995"/>
                </a:solidFill>
                <a:latin typeface="Arial" panose="020B0604020202020204" pitchFamily="34" charset="0"/>
                <a:ea typeface="Times New Roman"/>
                <a:cs typeface="Arial" panose="020B0604020202020204" pitchFamily="34" charset="0"/>
              </a:rPr>
              <a:t> Z, Sanyal AJ. Modeling the epidemic of nonalcoholic fatty liver disease demonstrates an exponential increase in burden of disease. Hepatology. 2018;67(1):123-33.</a:t>
            </a:r>
          </a:p>
          <a:p>
            <a:r>
              <a:rPr lang="en-US" sz="2400" dirty="0">
                <a:solidFill>
                  <a:srgbClr val="005995"/>
                </a:solidFill>
                <a:latin typeface="Arial" panose="020B0604020202020204" pitchFamily="34" charset="0"/>
                <a:ea typeface="Times New Roman"/>
                <a:cs typeface="Arial" panose="020B0604020202020204" pitchFamily="34" charset="0"/>
              </a:rPr>
              <a:t>5.	World Health Organization. Global Health Observatory (GHO) OData API 2021 [Available from: https://www.who.int/data/gho/info/gho-odata-api.</a:t>
            </a:r>
          </a:p>
          <a:p>
            <a:r>
              <a:rPr lang="en-US" sz="2400" dirty="0">
                <a:solidFill>
                  <a:srgbClr val="005995"/>
                </a:solidFill>
                <a:latin typeface="Arial" panose="020B0604020202020204" pitchFamily="34" charset="0"/>
                <a:ea typeface="Times New Roman"/>
                <a:cs typeface="Arial" panose="020B0604020202020204" pitchFamily="34" charset="0"/>
              </a:rPr>
              <a:t>6.	</a:t>
            </a:r>
            <a:r>
              <a:rPr lang="en-US" sz="2400" dirty="0" err="1">
                <a:solidFill>
                  <a:srgbClr val="005995"/>
                </a:solidFill>
                <a:latin typeface="Arial" panose="020B0604020202020204" pitchFamily="34" charset="0"/>
                <a:ea typeface="Times New Roman"/>
                <a:cs typeface="Arial" panose="020B0604020202020204" pitchFamily="34" charset="0"/>
              </a:rPr>
              <a:t>Bahk</a:t>
            </a:r>
            <a:r>
              <a:rPr lang="en-US" sz="2400" dirty="0">
                <a:solidFill>
                  <a:srgbClr val="005995"/>
                </a:solidFill>
                <a:latin typeface="Arial" panose="020B0604020202020204" pitchFamily="34" charset="0"/>
                <a:ea typeface="Times New Roman"/>
                <a:cs typeface="Arial" panose="020B0604020202020204" pitchFamily="34" charset="0"/>
              </a:rPr>
              <a:t> J, </a:t>
            </a:r>
            <a:r>
              <a:rPr lang="en-US" sz="2400" dirty="0" err="1">
                <a:solidFill>
                  <a:srgbClr val="005995"/>
                </a:solidFill>
                <a:latin typeface="Arial" panose="020B0604020202020204" pitchFamily="34" charset="0"/>
                <a:ea typeface="Times New Roman"/>
                <a:cs typeface="Arial" panose="020B0604020202020204" pitchFamily="34" charset="0"/>
              </a:rPr>
              <a:t>Khang</a:t>
            </a:r>
            <a:r>
              <a:rPr lang="en-US" sz="2400" dirty="0">
                <a:solidFill>
                  <a:srgbClr val="005995"/>
                </a:solidFill>
                <a:latin typeface="Arial" panose="020B0604020202020204" pitchFamily="34" charset="0"/>
                <a:ea typeface="Times New Roman"/>
                <a:cs typeface="Arial" panose="020B0604020202020204" pitchFamily="34" charset="0"/>
              </a:rPr>
              <a:t> YH. Trends in Measures of Childhood Obesity in Korea From 1998 to 2012. J Epidemiol. 2016;26(4):199-207.</a:t>
            </a:r>
          </a:p>
          <a:p>
            <a:r>
              <a:rPr lang="en-US" sz="2400" dirty="0">
                <a:solidFill>
                  <a:srgbClr val="005995"/>
                </a:solidFill>
                <a:latin typeface="Arial" panose="020B0604020202020204" pitchFamily="34" charset="0"/>
                <a:ea typeface="Times New Roman"/>
                <a:cs typeface="Arial" panose="020B0604020202020204" pitchFamily="34" charset="0"/>
              </a:rPr>
              <a:t>7.	Worldwide trends in body-mass index, underweight, overweight, and obesity from 1975 to 2016: a pooled analysis of 2416 population-based measurement studies in 128.9 million children, adolescents, and adults. Lancet. 2017;390(10113):2627-42.</a:t>
            </a:r>
          </a:p>
          <a:p>
            <a:r>
              <a:rPr lang="en-US" sz="2400" dirty="0">
                <a:solidFill>
                  <a:srgbClr val="005995"/>
                </a:solidFill>
                <a:latin typeface="Arial" panose="020B0604020202020204" pitchFamily="34" charset="0"/>
                <a:ea typeface="Times New Roman"/>
                <a:cs typeface="Arial" panose="020B0604020202020204" pitchFamily="34" charset="0"/>
              </a:rPr>
              <a:t>8.	Yoon KH, Lee JH, Kim JW, Cho JH, Choi YH, Ko SH, et al. Epidemic obesity and type 2 diabetes in Asia. Lancet. 2006;368(9548):1681-8.</a:t>
            </a:r>
          </a:p>
          <a:p>
            <a:r>
              <a:rPr lang="en-US" sz="2400" dirty="0">
                <a:solidFill>
                  <a:srgbClr val="005995"/>
                </a:solidFill>
                <a:latin typeface="Arial" panose="020B0604020202020204" pitchFamily="34" charset="0"/>
                <a:ea typeface="Times New Roman"/>
                <a:cs typeface="Arial" panose="020B0604020202020204" pitchFamily="34" charset="0"/>
              </a:rPr>
              <a:t>9.	World Health Organization. Global Action Plan for the Prevention and Control of Noncommunicable Diseases 2013–2020. Geneva: World Health Organization; 2013</a:t>
            </a:r>
            <a:r>
              <a:rPr lang="en-US" sz="2300" dirty="0">
                <a:solidFill>
                  <a:srgbClr val="005995"/>
                </a:solidFill>
                <a:latin typeface="Arial" panose="020B0604020202020204" pitchFamily="34" charset="0"/>
                <a:ea typeface="Times New Roman"/>
                <a:cs typeface="Arial" panose="020B0604020202020204" pitchFamily="34" charset="0"/>
              </a:rPr>
              <a:t>.</a:t>
            </a:r>
            <a:endParaRPr lang="en-US" sz="2300" dirty="0">
              <a:solidFill>
                <a:srgbClr val="005995"/>
              </a:solidFill>
              <a:latin typeface="Arial" panose="020B0604020202020204" pitchFamily="34" charset="0"/>
              <a:cs typeface="Arial" panose="020B0604020202020204" pitchFamily="34" charset="0"/>
            </a:endParaRPr>
          </a:p>
        </p:txBody>
      </p:sp>
      <p:sp>
        <p:nvSpPr>
          <p:cNvPr id="35" name="Text Box 16"/>
          <p:cNvSpPr txBox="1">
            <a:spLocks noChangeArrowheads="1"/>
          </p:cNvSpPr>
          <p:nvPr/>
        </p:nvSpPr>
        <p:spPr bwMode="auto">
          <a:xfrm>
            <a:off x="20890079" y="21912253"/>
            <a:ext cx="14630400" cy="10201676"/>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2800" i="1" dirty="0">
                <a:solidFill>
                  <a:srgbClr val="005995"/>
                </a:solidFill>
                <a:latin typeface="Arial" panose="020B0604020202020204" pitchFamily="34" charset="0"/>
                <a:cs typeface="Arial" panose="020B0604020202020204" pitchFamily="34" charset="0"/>
              </a:rPr>
              <a:t>Figure 1. NAFLD Disease Progression Model</a:t>
            </a: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38" name="Rectangle 28"/>
          <p:cNvSpPr>
            <a:spLocks noChangeArrowheads="1"/>
          </p:cNvSpPr>
          <p:nvPr/>
        </p:nvSpPr>
        <p:spPr bwMode="auto">
          <a:xfrm>
            <a:off x="35828124" y="30887994"/>
            <a:ext cx="14209776" cy="1225935"/>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CONTACT</a:t>
            </a:r>
            <a:r>
              <a:rPr lang="en-US" sz="5500" b="1" cap="all" dirty="0">
                <a:solidFill>
                  <a:srgbClr val="72C4E5"/>
                </a:solidFill>
                <a:latin typeface="Arial" panose="020B0604020202020204" pitchFamily="34" charset="0"/>
                <a:cs typeface="Arial" panose="020B0604020202020204" pitchFamily="34" charset="0"/>
              </a:rPr>
              <a:t> </a:t>
            </a:r>
            <a:r>
              <a:rPr lang="en-US" sz="5500" b="1" cap="all" dirty="0">
                <a:solidFill>
                  <a:srgbClr val="004B88"/>
                </a:solidFill>
                <a:latin typeface="Arial" panose="020B0604020202020204" pitchFamily="34" charset="0"/>
                <a:cs typeface="Arial" panose="020B0604020202020204" pitchFamily="34" charset="0"/>
              </a:rPr>
              <a:t>INFORMATION: </a:t>
            </a:r>
            <a:r>
              <a:rPr lang="en-US" sz="2400" dirty="0">
                <a:solidFill>
                  <a:srgbClr val="005995"/>
                </a:solidFill>
                <a:latin typeface="Arial" panose="020B0604020202020204" pitchFamily="34" charset="0"/>
                <a:cs typeface="Arial" panose="020B0604020202020204" pitchFamily="34" charset="0"/>
              </a:rPr>
              <a:t>info@cdafound.org</a:t>
            </a:r>
            <a:br>
              <a:rPr lang="en-AU" sz="3000" dirty="0">
                <a:solidFill>
                  <a:srgbClr val="005995"/>
                </a:solidFill>
                <a:latin typeface="Arial" panose="020B0604020202020204" pitchFamily="34" charset="0"/>
                <a:cs typeface="Arial" panose="020B0604020202020204" pitchFamily="34" charset="0"/>
              </a:rPr>
            </a:br>
            <a:r>
              <a:rPr lang="en-AU" sz="3000" dirty="0">
                <a:solidFill>
                  <a:srgbClr val="005995"/>
                </a:solidFill>
                <a:latin typeface="Arial" panose="020B0604020202020204" pitchFamily="34" charset="0"/>
                <a:cs typeface="Arial" panose="020B0604020202020204" pitchFamily="34" charset="0"/>
              </a:rPr>
              <a:t> </a:t>
            </a:r>
            <a:endParaRPr lang="en-US" sz="3000" dirty="0">
              <a:solidFill>
                <a:srgbClr val="00599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DE09330-B3B4-4AF7-A32E-3F378B9B9BA6}"/>
              </a:ext>
            </a:extLst>
          </p:cNvPr>
          <p:cNvPicPr>
            <a:picLocks noChangeAspect="1"/>
          </p:cNvPicPr>
          <p:nvPr/>
        </p:nvPicPr>
        <p:blipFill>
          <a:blip r:embed="rId3"/>
          <a:stretch>
            <a:fillRect/>
          </a:stretch>
        </p:blipFill>
        <p:spPr>
          <a:xfrm>
            <a:off x="598598" y="26015263"/>
            <a:ext cx="19624627" cy="5856081"/>
          </a:xfrm>
          <a:prstGeom prst="rect">
            <a:avLst/>
          </a:prstGeom>
        </p:spPr>
      </p:pic>
      <p:sp>
        <p:nvSpPr>
          <p:cNvPr id="23" name="Text Box 16">
            <a:extLst>
              <a:ext uri="{FF2B5EF4-FFF2-40B4-BE49-F238E27FC236}">
                <a16:creationId xmlns:a16="http://schemas.microsoft.com/office/drawing/2014/main" id="{05409FAA-C84A-42E0-8D7F-2B6B6F9D7776}"/>
              </a:ext>
            </a:extLst>
          </p:cNvPr>
          <p:cNvSpPr txBox="1">
            <a:spLocks noChangeArrowheads="1"/>
          </p:cNvSpPr>
          <p:nvPr/>
        </p:nvSpPr>
        <p:spPr bwMode="auto">
          <a:xfrm>
            <a:off x="277404" y="24840549"/>
            <a:ext cx="20253960" cy="7273380"/>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i="1" dirty="0">
                <a:solidFill>
                  <a:srgbClr val="005995"/>
                </a:solidFill>
                <a:latin typeface="Arial" panose="020B0604020202020204" pitchFamily="34" charset="0"/>
                <a:cs typeface="Arial" panose="020B0604020202020204" pitchFamily="34" charset="0"/>
              </a:rPr>
              <a:t>Figure 2. Prevalent Cases with 95% Uncertainty Interval – Japan, 2020-2040</a:t>
            </a: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32" name="Rectangle 31">
            <a:extLst>
              <a:ext uri="{FF2B5EF4-FFF2-40B4-BE49-F238E27FC236}">
                <a16:creationId xmlns:a16="http://schemas.microsoft.com/office/drawing/2014/main" id="{F06C7D7E-A70C-468A-BDE5-F82C60310F4F}"/>
              </a:ext>
            </a:extLst>
          </p:cNvPr>
          <p:cNvSpPr>
            <a:spLocks noChangeArrowheads="1"/>
          </p:cNvSpPr>
          <p:nvPr/>
        </p:nvSpPr>
        <p:spPr bwMode="auto">
          <a:xfrm>
            <a:off x="284907" y="13909921"/>
            <a:ext cx="20252010" cy="1270059"/>
          </a:xfrm>
          <a:prstGeom prst="rect">
            <a:avLst/>
          </a:prstGeom>
          <a:solidFill>
            <a:schemeClr val="bg1"/>
          </a:solidFill>
          <a:ln w="12700">
            <a:solidFill>
              <a:srgbClr val="7CCCEE"/>
            </a:solidFill>
          </a:ln>
          <a:effectLst/>
        </p:spPr>
        <p:txBody>
          <a:bodyPr lIns="375509" tIns="375509" rIns="375509" bIns="375509"/>
          <a:lstStyle/>
          <a:p>
            <a:pPr>
              <a:spcBef>
                <a:spcPct val="50000"/>
              </a:spcBef>
            </a:pPr>
            <a:r>
              <a:rPr lang="en-GB" sz="5500" b="1" cap="all" dirty="0">
                <a:solidFill>
                  <a:srgbClr val="004B88"/>
                </a:solidFill>
                <a:latin typeface="Arial" panose="020B0604020202020204" pitchFamily="34" charset="0"/>
                <a:cs typeface="Arial" panose="020B0604020202020204" pitchFamily="34" charset="0"/>
              </a:rPr>
              <a:t>AIM: </a:t>
            </a:r>
            <a:r>
              <a:rPr lang="pt-BR" sz="2400" dirty="0">
                <a:solidFill>
                  <a:srgbClr val="005995"/>
                </a:solidFill>
                <a:latin typeface="Arial" panose="020B0604020202020204" pitchFamily="34" charset="0"/>
                <a:cs typeface="Arial" panose="020B0604020202020204" pitchFamily="34" charset="0"/>
              </a:rPr>
              <a:t>Use modeling to estimate NAFLD-related morbidity and mortality among the Japanese population through 2040.</a:t>
            </a:r>
            <a:endParaRPr lang="en-US" sz="2600" dirty="0">
              <a:solidFill>
                <a:srgbClr val="005995"/>
              </a:solidFill>
              <a:latin typeface="Arial" panose="020B0604020202020204" pitchFamily="34" charset="0"/>
              <a:cs typeface="Arial" panose="020B0604020202020204" pitchFamily="34" charset="0"/>
            </a:endParaRPr>
          </a:p>
        </p:txBody>
      </p:sp>
      <p:pic>
        <p:nvPicPr>
          <p:cNvPr id="28" name="Picture 27" descr="Logo, company name&#10;&#10;Description automatically generated">
            <a:extLst>
              <a:ext uri="{FF2B5EF4-FFF2-40B4-BE49-F238E27FC236}">
                <a16:creationId xmlns:a16="http://schemas.microsoft.com/office/drawing/2014/main" id="{B799265E-29B1-4B35-81ED-14586A5735AF}"/>
              </a:ext>
            </a:extLst>
          </p:cNvPr>
          <p:cNvPicPr>
            <a:picLocks noChangeAspect="1"/>
          </p:cNvPicPr>
          <p:nvPr/>
        </p:nvPicPr>
        <p:blipFill rotWithShape="1">
          <a:blip r:embed="rId4">
            <a:extLst>
              <a:ext uri="{28A0092B-C50C-407E-A947-70E740481C1C}">
                <a14:useLocalDpi xmlns:a14="http://schemas.microsoft.com/office/drawing/2010/main" val="0"/>
              </a:ext>
            </a:extLst>
          </a:blip>
          <a:srcRect l="22151"/>
          <a:stretch/>
        </p:blipFill>
        <p:spPr>
          <a:xfrm>
            <a:off x="39692252" y="428329"/>
            <a:ext cx="5664729" cy="1272324"/>
          </a:xfrm>
          <a:prstGeom prst="rect">
            <a:avLst/>
          </a:prstGeom>
        </p:spPr>
      </p:pic>
      <p:pic>
        <p:nvPicPr>
          <p:cNvPr id="29" name="Picture 28" descr="Logo, company name&#10;&#10;Description automatically generated">
            <a:extLst>
              <a:ext uri="{FF2B5EF4-FFF2-40B4-BE49-F238E27FC236}">
                <a16:creationId xmlns:a16="http://schemas.microsoft.com/office/drawing/2014/main" id="{9666A1E0-7BAD-4212-B73D-0E501D016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8643" y="1700653"/>
            <a:ext cx="3822600" cy="1813808"/>
          </a:xfrm>
          <a:prstGeom prst="rect">
            <a:avLst/>
          </a:prstGeom>
        </p:spPr>
      </p:pic>
      <p:pic>
        <p:nvPicPr>
          <p:cNvPr id="33" name="図 27">
            <a:extLst>
              <a:ext uri="{FF2B5EF4-FFF2-40B4-BE49-F238E27FC236}">
                <a16:creationId xmlns:a16="http://schemas.microsoft.com/office/drawing/2014/main" id="{6DC88EA0-2753-4D38-9FDD-45FF9076803E}"/>
              </a:ext>
            </a:extLst>
          </p:cNvPr>
          <p:cNvPicPr>
            <a:picLocks noChangeAspect="1"/>
          </p:cNvPicPr>
          <p:nvPr/>
        </p:nvPicPr>
        <p:blipFill>
          <a:blip r:embed="rId6"/>
          <a:stretch>
            <a:fillRect/>
          </a:stretch>
        </p:blipFill>
        <p:spPr>
          <a:xfrm>
            <a:off x="39623982" y="1516244"/>
            <a:ext cx="5466886" cy="3557633"/>
          </a:xfrm>
          <a:prstGeom prst="rect">
            <a:avLst/>
          </a:prstGeom>
        </p:spPr>
      </p:pic>
      <p:pic>
        <p:nvPicPr>
          <p:cNvPr id="2" name="Picture 1">
            <a:extLst>
              <a:ext uri="{FF2B5EF4-FFF2-40B4-BE49-F238E27FC236}">
                <a16:creationId xmlns:a16="http://schemas.microsoft.com/office/drawing/2014/main" id="{E8C1DD60-3791-43FF-BF3A-EBBA1D037625}"/>
              </a:ext>
            </a:extLst>
          </p:cNvPr>
          <p:cNvPicPr>
            <a:picLocks noChangeAspect="1"/>
          </p:cNvPicPr>
          <p:nvPr/>
        </p:nvPicPr>
        <p:blipFill>
          <a:blip r:embed="rId7"/>
          <a:stretch>
            <a:fillRect/>
          </a:stretch>
        </p:blipFill>
        <p:spPr>
          <a:xfrm>
            <a:off x="22696781" y="23221511"/>
            <a:ext cx="11229817" cy="8376096"/>
          </a:xfrm>
          <a:prstGeom prst="rect">
            <a:avLst/>
          </a:prstGeom>
        </p:spPr>
      </p:pic>
    </p:spTree>
    <p:extLst>
      <p:ext uri="{BB962C8B-B14F-4D97-AF65-F5344CB8AC3E}">
        <p14:creationId xmlns:p14="http://schemas.microsoft.com/office/powerpoint/2010/main" val="142563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27F7BD-A910-4632-A59B-E87C702FDD01}"/>
              </a:ext>
            </a:extLst>
          </p:cNvPr>
          <p:cNvPicPr>
            <a:picLocks noChangeAspect="1"/>
          </p:cNvPicPr>
          <p:nvPr/>
        </p:nvPicPr>
        <p:blipFill>
          <a:blip r:embed="rId2"/>
          <a:stretch>
            <a:fillRect/>
          </a:stretch>
        </p:blipFill>
        <p:spPr>
          <a:xfrm>
            <a:off x="37100603" y="7682770"/>
            <a:ext cx="11940592" cy="5584626"/>
          </a:xfrm>
          <a:prstGeom prst="rect">
            <a:avLst/>
          </a:prstGeom>
        </p:spPr>
      </p:pic>
      <p:sp>
        <p:nvSpPr>
          <p:cNvPr id="31" name="Text Box 16">
            <a:extLst>
              <a:ext uri="{FF2B5EF4-FFF2-40B4-BE49-F238E27FC236}">
                <a16:creationId xmlns:a16="http://schemas.microsoft.com/office/drawing/2014/main" id="{F1DFDDEB-0693-4C6C-BD33-A816BA7A8FCD}"/>
              </a:ext>
            </a:extLst>
          </p:cNvPr>
          <p:cNvSpPr txBox="1">
            <a:spLocks noChangeArrowheads="1"/>
          </p:cNvSpPr>
          <p:nvPr/>
        </p:nvSpPr>
        <p:spPr bwMode="auto">
          <a:xfrm>
            <a:off x="35828124" y="6834313"/>
            <a:ext cx="14209776" cy="6411606"/>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i="1" dirty="0">
                <a:solidFill>
                  <a:srgbClr val="005995"/>
                </a:solidFill>
                <a:latin typeface="Arial" panose="020B0604020202020204" pitchFamily="34" charset="0"/>
                <a:cs typeface="Arial" panose="020B0604020202020204" pitchFamily="34" charset="0"/>
              </a:rPr>
              <a:t>Figure 3. Incident Cases with 95% Uncertainty Interval – Japan, 2020-2040</a:t>
            </a: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24" name="Text Box 40"/>
          <p:cNvSpPr txBox="1">
            <a:spLocks noChangeArrowheads="1"/>
          </p:cNvSpPr>
          <p:nvPr/>
        </p:nvSpPr>
        <p:spPr bwMode="auto">
          <a:xfrm>
            <a:off x="11479012" y="3012647"/>
            <a:ext cx="27488496" cy="3024336"/>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500" b="1" u="sng" cap="all" dirty="0">
                <a:solidFill>
                  <a:schemeClr val="bg1"/>
                </a:solidFill>
                <a:latin typeface="Arial" panose="020B0604020202020204" pitchFamily="34" charset="0"/>
                <a:cs typeface="Arial" panose="020B0604020202020204" pitchFamily="34" charset="0"/>
              </a:rPr>
              <a:t>J. Tanaka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C. Estes</a:t>
            </a:r>
            <a:r>
              <a:rPr lang="en-AU" sz="3500" b="1" cap="all" baseline="30000" dirty="0">
                <a:solidFill>
                  <a:schemeClr val="bg1"/>
                </a:solidFill>
                <a:latin typeface="Arial" panose="020B0604020202020204" pitchFamily="34" charset="0"/>
                <a:cs typeface="Arial" panose="020B0604020202020204" pitchFamily="34" charset="0"/>
              </a:rPr>
              <a:t>2</a:t>
            </a:r>
            <a:r>
              <a:rPr lang="en-AU" sz="3500" b="1" cap="all" dirty="0">
                <a:solidFill>
                  <a:schemeClr val="bg1"/>
                </a:solidFill>
                <a:latin typeface="Arial" panose="020B0604020202020204" pitchFamily="34" charset="0"/>
                <a:cs typeface="Arial" panose="020B0604020202020204" pitchFamily="34" charset="0"/>
              </a:rPr>
              <a:t>, A. Sugiyama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 Kurisu</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 Rakhimov</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K. Ko</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T. Akita</a:t>
            </a:r>
            <a:r>
              <a:rPr lang="en-AU" sz="3500" b="1" cap="all" baseline="30000" dirty="0">
                <a:solidFill>
                  <a:schemeClr val="bg1"/>
                </a:solidFill>
                <a:latin typeface="Arial" panose="020B0604020202020204" pitchFamily="34" charset="0"/>
                <a:cs typeface="Arial" panose="020B0604020202020204" pitchFamily="34" charset="0"/>
              </a:rPr>
              <a:t>1</a:t>
            </a:r>
            <a:r>
              <a:rPr lang="en-AU" sz="3500" b="1" cap="all" dirty="0">
                <a:solidFill>
                  <a:schemeClr val="bg1"/>
                </a:solidFill>
                <a:latin typeface="Arial" panose="020B0604020202020204" pitchFamily="34" charset="0"/>
                <a:cs typeface="Arial" panose="020B0604020202020204" pitchFamily="34" charset="0"/>
              </a:rPr>
              <a:t> </a:t>
            </a:r>
            <a:r>
              <a:rPr lang="en-AU" sz="3500" b="1" dirty="0">
                <a:solidFill>
                  <a:schemeClr val="bg1"/>
                </a:solidFill>
                <a:latin typeface="Arial" panose="020B0604020202020204" pitchFamily="34" charset="0"/>
                <a:cs typeface="Arial" panose="020B0604020202020204" pitchFamily="34" charset="0"/>
              </a:rPr>
              <a:t>and</a:t>
            </a:r>
            <a:r>
              <a:rPr lang="en-AU" sz="3500" b="1" cap="all" dirty="0">
                <a:solidFill>
                  <a:schemeClr val="bg1"/>
                </a:solidFill>
                <a:latin typeface="Arial" panose="020B0604020202020204" pitchFamily="34" charset="0"/>
                <a:cs typeface="Arial" panose="020B0604020202020204" pitchFamily="34" charset="0"/>
              </a:rPr>
              <a:t> H. Razavi</a:t>
            </a:r>
            <a:r>
              <a:rPr lang="en-AU" sz="3500" b="1" cap="all" baseline="30000" dirty="0">
                <a:solidFill>
                  <a:schemeClr val="bg1"/>
                </a:solidFill>
                <a:latin typeface="Arial" panose="020B0604020202020204" pitchFamily="34" charset="0"/>
                <a:cs typeface="Arial" panose="020B0604020202020204" pitchFamily="34" charset="0"/>
              </a:rPr>
              <a:t>2</a:t>
            </a:r>
          </a:p>
          <a:p>
            <a:pPr>
              <a:spcBef>
                <a:spcPct val="20000"/>
              </a:spcBef>
            </a:pPr>
            <a:endParaRPr lang="en-AU" sz="3500" b="1" dirty="0">
              <a:solidFill>
                <a:schemeClr val="bg1"/>
              </a:solidFill>
              <a:latin typeface="Arial" panose="020B0604020202020204" pitchFamily="34" charset="0"/>
              <a:cs typeface="Arial" panose="020B0604020202020204" pitchFamily="34" charset="0"/>
            </a:endParaRPr>
          </a:p>
          <a:p>
            <a:pPr>
              <a:spcBef>
                <a:spcPct val="20000"/>
              </a:spcBef>
            </a:pPr>
            <a:r>
              <a:rPr lang="en-US" sz="3200" dirty="0">
                <a:solidFill>
                  <a:schemeClr val="bg1"/>
                </a:solidFill>
                <a:latin typeface="Arial" panose="020B0604020202020204" pitchFamily="34" charset="0"/>
                <a:cs typeface="Arial" panose="020B0604020202020204" pitchFamily="34" charset="0"/>
              </a:rPr>
              <a:t>1 Department of Epidemiology Infectious Disease Control and Prevention, Hiroshima University Graduate school of Biomedical and Health Sciences, Hiroshima, Japan</a:t>
            </a:r>
          </a:p>
          <a:p>
            <a:pPr>
              <a:spcBef>
                <a:spcPct val="20000"/>
              </a:spcBef>
            </a:pPr>
            <a:r>
              <a:rPr lang="en-US" sz="3200" dirty="0">
                <a:solidFill>
                  <a:schemeClr val="bg1"/>
                </a:solidFill>
                <a:latin typeface="Arial" panose="020B0604020202020204" pitchFamily="34" charset="0"/>
                <a:cs typeface="Arial" panose="020B0604020202020204" pitchFamily="34" charset="0"/>
              </a:rPr>
              <a:t>2 CDA Foundation, Lafayette, CO, USA</a:t>
            </a:r>
            <a:endParaRPr lang="en-AU" sz="3200" dirty="0">
              <a:solidFill>
                <a:schemeClr val="bg1"/>
              </a:solidFill>
              <a:latin typeface="Arial" panose="020B0604020202020204" pitchFamily="34" charset="0"/>
              <a:cs typeface="Arial" panose="020B0604020202020204" pitchFamily="34" charset="0"/>
            </a:endParaRPr>
          </a:p>
        </p:txBody>
      </p:sp>
      <p:sp>
        <p:nvSpPr>
          <p:cNvPr id="25" name="Text Box 2"/>
          <p:cNvSpPr txBox="1">
            <a:spLocks noChangeArrowheads="1"/>
          </p:cNvSpPr>
          <p:nvPr/>
        </p:nvSpPr>
        <p:spPr bwMode="auto">
          <a:xfrm>
            <a:off x="11225931" y="0"/>
            <a:ext cx="29218684" cy="3246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7200" b="1">
                <a:solidFill>
                  <a:schemeClr val="bg1"/>
                </a:solidFill>
                <a:latin typeface="Arial" panose="020B0604020202020204" pitchFamily="34" charset="0"/>
                <a:cs typeface="Arial" panose="020B0604020202020204" pitchFamily="34" charset="0"/>
              </a:rPr>
              <a:t>Modeling </a:t>
            </a:r>
            <a:r>
              <a:rPr lang="en-US" sz="7200" b="1" dirty="0">
                <a:solidFill>
                  <a:schemeClr val="bg1"/>
                </a:solidFill>
                <a:latin typeface="Arial" panose="020B0604020202020204" pitchFamily="34" charset="0"/>
                <a:cs typeface="Arial" panose="020B0604020202020204" pitchFamily="34" charset="0"/>
              </a:rPr>
              <a:t>Disease </a:t>
            </a:r>
            <a:r>
              <a:rPr lang="en-US" sz="7200" b="1">
                <a:solidFill>
                  <a:schemeClr val="bg1"/>
                </a:solidFill>
                <a:latin typeface="Arial" panose="020B0604020202020204" pitchFamily="34" charset="0"/>
                <a:cs typeface="Arial" panose="020B0604020202020204" pitchFamily="34" charset="0"/>
              </a:rPr>
              <a:t>Burden of Nonalcoholic </a:t>
            </a:r>
            <a:r>
              <a:rPr lang="en-US" sz="7200" b="1" dirty="0">
                <a:solidFill>
                  <a:schemeClr val="bg1"/>
                </a:solidFill>
                <a:latin typeface="Arial" panose="020B0604020202020204" pitchFamily="34" charset="0"/>
                <a:cs typeface="Arial" panose="020B0604020202020204" pitchFamily="34" charset="0"/>
              </a:rPr>
              <a:t>Fatty Liver Disease (NAFLD) in Japan</a:t>
            </a:r>
            <a:endParaRPr lang="en-AU" sz="7200" dirty="0">
              <a:solidFill>
                <a:schemeClr val="bg1"/>
              </a:solidFill>
              <a:latin typeface="Arial" panose="020B0604020202020204" pitchFamily="34" charset="0"/>
              <a:cs typeface="Arial" panose="020B0604020202020204" pitchFamily="34" charset="0"/>
            </a:endParaRPr>
          </a:p>
        </p:txBody>
      </p:sp>
      <p:sp>
        <p:nvSpPr>
          <p:cNvPr id="26" name="Rectangle 28"/>
          <p:cNvSpPr>
            <a:spLocks noChangeArrowheads="1"/>
          </p:cNvSpPr>
          <p:nvPr/>
        </p:nvSpPr>
        <p:spPr bwMode="auto">
          <a:xfrm>
            <a:off x="39220590" y="324465"/>
            <a:ext cx="10823294" cy="5941193"/>
          </a:xfrm>
          <a:prstGeom prst="rect">
            <a:avLst/>
          </a:prstGeom>
          <a:solidFill>
            <a:schemeClr val="bg1"/>
          </a:solidFill>
          <a:ln w="12700">
            <a:solidFill>
              <a:schemeClr val="bg1"/>
            </a:solidFill>
            <a:miter lim="800000"/>
            <a:headEnd/>
            <a:tailEnd/>
          </a:ln>
          <a:effectLst/>
        </p:spPr>
        <p:txBody>
          <a:bodyPr lIns="375509" tIns="375509" rIns="375509" bIns="375509" anchor="ctr"/>
          <a:lstStyle/>
          <a:p>
            <a:pPr algn="ctr" defTabSz="952097" eaLnBrk="0" hangingPunct="0">
              <a:spcBef>
                <a:spcPct val="50000"/>
              </a:spcBef>
            </a:pPr>
            <a:r>
              <a:rPr lang="en-US" sz="5500" b="1" cap="all">
                <a:solidFill>
                  <a:schemeClr val="bg1"/>
                </a:solidFill>
                <a:latin typeface="Arial" panose="020B0604020202020204" pitchFamily="34" charset="0"/>
                <a:cs typeface="Arial" panose="020B0604020202020204" pitchFamily="34" charset="0"/>
              </a:rPr>
              <a:t>Add your logos </a:t>
            </a:r>
            <a:r>
              <a:rPr lang="en-US" sz="5500" b="1" cap="all" dirty="0">
                <a:solidFill>
                  <a:schemeClr val="bg1"/>
                </a:solidFill>
                <a:latin typeface="Arial" panose="020B0604020202020204" pitchFamily="34" charset="0"/>
                <a:cs typeface="Arial" panose="020B0604020202020204" pitchFamily="34" charset="0"/>
              </a:rPr>
              <a:t>here</a:t>
            </a:r>
          </a:p>
        </p:txBody>
      </p:sp>
      <p:sp>
        <p:nvSpPr>
          <p:cNvPr id="20" name="Rectangle 19"/>
          <p:cNvSpPr>
            <a:spLocks noChangeArrowheads="1"/>
          </p:cNvSpPr>
          <p:nvPr/>
        </p:nvSpPr>
        <p:spPr bwMode="auto">
          <a:xfrm>
            <a:off x="284907" y="6834313"/>
            <a:ext cx="20252011" cy="6921141"/>
          </a:xfrm>
          <a:prstGeom prst="rect">
            <a:avLst/>
          </a:prstGeom>
          <a:solidFill>
            <a:schemeClr val="bg1"/>
          </a:solidFill>
          <a:ln w="12700">
            <a:solidFill>
              <a:srgbClr val="7CCCEE"/>
            </a:solidFill>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Introduction</a:t>
            </a:r>
          </a:p>
          <a:p>
            <a:pPr marL="342900" marR="0" lvl="0" indent="-342900" algn="l" defTabSz="457200" rtl="0" eaLnBrk="1" fontAlgn="auto" latinLnBrk="0" hangingPunct="1">
              <a:lnSpc>
                <a:spcPct val="100000"/>
              </a:lnSpc>
              <a:spcBef>
                <a:spcPct val="40000"/>
              </a:spcBef>
              <a:spcAft>
                <a:spcPts val="0"/>
              </a:spcAft>
              <a:buClrTx/>
              <a:buSzTx/>
              <a:buFont typeface="Arial" panose="020B0604020202020204" pitchFamily="34" charset="0"/>
              <a:buChar char="•"/>
              <a:tabLst/>
              <a:defRPr/>
            </a:pPr>
            <a:r>
              <a:rPr lang="en-US" sz="2400" dirty="0">
                <a:solidFill>
                  <a:srgbClr val="005995"/>
                </a:solidFill>
                <a:latin typeface="Arial" panose="020B0604020202020204" pitchFamily="34" charset="0"/>
                <a:cs typeface="Arial" panose="020B0604020202020204" pitchFamily="34" charset="0"/>
              </a:rPr>
              <a:t>Nonalcoholic fatty liver disease (NAFLD) and resulting nonalcoholic steatohepatitis (NASH) is increasingly recognized as a cause of hepatocellular carcinoma (HCC) and indicator for liver transplantation in Japan.</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In the Asia-Pacific region, increased incidence of NAFLD is attributed to the recent adoption of Western dietary and lifestyle habits and pre-disposing genetic factors (1).</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A substantial portion of individuals with normal body mass index (BMI) experience NAFLD in the region (2) and such cases are increasing among populations who are rapidly aging, as in Japan, where they will be at increased risk of progression to advanced disease in the coming years (3). </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Among adults receiving health check-ups at Hiroshima, 4.5% (95% CI: 4.3–4.7%) are diabetic with the highest prevalence rates among those aged ≥60 years. </a:t>
            </a:r>
          </a:p>
          <a:p>
            <a:pPr marL="342900" lvl="0"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There is an urgent need to better understand the current and future magnitude of disease burden associated with NAFLD and NASH in Japan.</a:t>
            </a:r>
          </a:p>
          <a:p>
            <a:pPr marL="800100" lvl="1" indent="-342900">
              <a:spcBef>
                <a:spcPct val="40000"/>
              </a:spcBef>
              <a:buFont typeface="Arial" panose="020B0604020202020204" pitchFamily="34" charset="0"/>
              <a:buChar char="•"/>
              <a:defRPr/>
            </a:pPr>
            <a:r>
              <a:rPr lang="en-US" sz="2400" dirty="0">
                <a:solidFill>
                  <a:srgbClr val="005995"/>
                </a:solidFill>
                <a:latin typeface="Arial" panose="020B0604020202020204" pitchFamily="34" charset="0"/>
                <a:cs typeface="Arial" panose="020B0604020202020204" pitchFamily="34" charset="0"/>
              </a:rPr>
              <a:t>The modelling framework is ideal for providing forecasts that can help in effective resource utilization and the development of strategies to reduce further increases in disease burden.</a:t>
            </a:r>
          </a:p>
          <a:p>
            <a:pPr>
              <a:spcBef>
                <a:spcPct val="50000"/>
              </a:spcBef>
            </a:pPr>
            <a:endParaRPr lang="en-GB" sz="2400" b="1" cap="all" dirty="0">
              <a:solidFill>
                <a:srgbClr val="004B88"/>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40000"/>
              </a:spcBef>
              <a:spcAft>
                <a:spcPts val="0"/>
              </a:spcAft>
              <a:buClrTx/>
              <a:buSzTx/>
              <a:buFontTx/>
              <a:buNone/>
              <a:tabLst/>
              <a:defRPr/>
            </a:pPr>
            <a:endParaRPr lang="en-AU" sz="3000" dirty="0">
              <a:solidFill>
                <a:srgbClr val="005995"/>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35828124" y="13592686"/>
            <a:ext cx="14209776" cy="7916034"/>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Conclusions</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This analysis demonstrates that NAFLD will continue to represent a growing threat to liver health in Japan, accounting for increasing numbers of advanced liver disease and a growing proportion of total liver transplants.</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Obesity rates may be stabilizing (6), but young people in the region are experiencing historically unprecedented levels of obesity (7). </a:t>
            </a:r>
          </a:p>
          <a:p>
            <a:pPr marL="914400" lvl="1"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Individuals in the region develop diabetes at lower obesity levels and at younger ages as compared to western populations (8), leading to increased duration of disease and resulting complications </a:t>
            </a:r>
          </a:p>
          <a:p>
            <a:pPr marL="457200"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The World Health Organization has called for a halting of further increases in the prevalence of diabetes and obesity (9) and have set a development goal to reduce premature mortality from non-communicable diseases by one third before 2030. </a:t>
            </a:r>
          </a:p>
          <a:p>
            <a:pPr marL="914400" lvl="1" indent="-457200" defTabSz="952097">
              <a:spcBef>
                <a:spcPct val="50000"/>
              </a:spcBef>
              <a:buFont typeface="Arial" panose="020B0604020202020204" pitchFamily="34" charset="0"/>
              <a:buChar char="•"/>
            </a:pPr>
            <a:r>
              <a:rPr lang="en-US" sz="2400" dirty="0">
                <a:solidFill>
                  <a:srgbClr val="005995"/>
                </a:solidFill>
                <a:latin typeface="Arial" panose="020B0604020202020204" pitchFamily="34" charset="0"/>
                <a:cs typeface="Arial" panose="020B0604020202020204" pitchFamily="34" charset="0"/>
              </a:rPr>
              <a:t>Strategies to curb the growth of the NAFLD population, including interventions to prevent obesity and metabolic syndrome, are necessary to mitigate disease burden.  Additional therapeutic and interventional options are required to avert the epidemic of NAFLD-related liver disease.</a:t>
            </a:r>
          </a:p>
          <a:p>
            <a:pPr defTabSz="952097">
              <a:spcBef>
                <a:spcPct val="50000"/>
              </a:spcBef>
            </a:pPr>
            <a:r>
              <a:rPr lang="en-CA" sz="3000" dirty="0">
                <a:solidFill>
                  <a:srgbClr val="005995"/>
                </a:solidFill>
                <a:latin typeface="Arial" panose="020B0604020202020204" pitchFamily="34" charset="0"/>
                <a:cs typeface="Arial" panose="020B0604020202020204" pitchFamily="34" charset="0"/>
              </a:rPr>
              <a:t> </a:t>
            </a:r>
          </a:p>
          <a:p>
            <a:pPr defTabSz="952097"/>
            <a:endParaRPr lang="en-US" sz="3993" b="1" dirty="0">
              <a:solidFill>
                <a:srgbClr val="005995"/>
              </a:solidFill>
              <a:latin typeface="Arial" panose="020B0604020202020204" pitchFamily="34" charset="0"/>
              <a:cs typeface="Arial" panose="020B0604020202020204" pitchFamily="34" charset="0"/>
            </a:endParaRPr>
          </a:p>
          <a:p>
            <a:pPr defTabSz="952097"/>
            <a:endParaRPr lang="en-US" sz="3993" b="1" dirty="0">
              <a:solidFill>
                <a:srgbClr val="005995"/>
              </a:solidFill>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20890079" y="6834313"/>
            <a:ext cx="14630400" cy="14888697"/>
          </a:xfrm>
          <a:prstGeom prst="rect">
            <a:avLst/>
          </a:prstGeom>
          <a:solidFill>
            <a:schemeClr val="bg1"/>
          </a:solidFill>
          <a:ln w="12700">
            <a:solidFill>
              <a:srgbClr val="7CCCEE"/>
            </a:solidFill>
            <a:miter lim="800000"/>
            <a:headEnd/>
            <a:tailEnd/>
          </a:ln>
          <a:effectLst/>
        </p:spPr>
        <p:txBody>
          <a:bodyPr lIns="375509" tIns="375509" rIns="375509" bIns="375509" numCol="1" spcCol="720685"/>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Results</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From 2020 to 2040 the prevalence of NAFLD is projected to increase in Japan.</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As Japan’s total population decreases 10% from 126.48 M (2020) to 113.36 M (2040), total NAFLD cases are projected to decrease by 5% from 26.45 M (95% uncertainty interval [UI]: 22.50–30.41 M) to 25.25 M (21.48–29.00 M) (Figure 2).</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Crude NAFLD prevalence (all ages) increases from 20.9% (17.8–24.0%) to 22.3% (18.9–25.6%) during 2020-2040 while age-adjusted prevalence increases from 20.9% (17.8–24.0%) to 21.6% (18.4–24.8%).</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60% of prevalent NAFLD cases were estimated to occur among males (16.23 M cases), and the median age of the modelled NAFLD population increased from 57.6 years (2020) to 60.0 years (2040).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NASH cases were estimated to increase 2%, from 6.26 M (95% UI: 5.32–7.18 M) in 2020, to 6.40 M (5.43–7.34 M) in 2040 (Figure 1).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During 2020-2040, NAFLD cases classified as F2 increase 7% from 1,133,000 (95% UI: 898,000–1,379,000) to 1,225,000 (961,000–1,511,000) while F3 cases increase 20% from 573,000 (407,000–741,000) to 713,000 (507,000–919,000) (Figure 2).</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compensated cirrhosis cases increase 30% from 178,000 (95% UI: 117,000–277,000) </a:t>
            </a:r>
            <a:r>
              <a:rPr lang="en-US" sz="2400">
                <a:solidFill>
                  <a:srgbClr val="004B88"/>
                </a:solidFill>
                <a:latin typeface="Arial" panose="020B0604020202020204" pitchFamily="34" charset="0"/>
                <a:cs typeface="Arial" panose="020B0604020202020204" pitchFamily="34" charset="0"/>
              </a:rPr>
              <a:t>to 259,000 </a:t>
            </a:r>
            <a:r>
              <a:rPr lang="en-US" sz="2400" dirty="0">
                <a:solidFill>
                  <a:srgbClr val="004B88"/>
                </a:solidFill>
                <a:latin typeface="Arial" panose="020B0604020202020204" pitchFamily="34" charset="0"/>
                <a:cs typeface="Arial" panose="020B0604020202020204" pitchFamily="34" charset="0"/>
              </a:rPr>
              <a:t>(173,000–391,000).</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≥F2 NAFLD cases accounted for 7.2% of total cases in 2020, increasing to 8.9% of total cases in 2040, while the portion of ≥F3 NAFLD cases increased from 2.9% to 4.0% of total during 2020–2040. </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Prevalent cases of compensated cirrhosis and advanced disease (decompensated cirrhosis, HCC, and liver transplant) increased by 30%, from 203,000 (95% UI: 136,000–317,000) to 298,000 (203,000–452,000) cases during 2020-2040.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Incident HCC cases were projected to increase 20% from1,200 (970–1,700) cases in 2020 to 1,600 (95% UI: 1,200–2,100) cases in 2040 (Figure 3). </a:t>
            </a:r>
          </a:p>
          <a:p>
            <a:pPr marL="342900"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In 2020, there were an estimated 311,000 total deaths among the NAFLD population.</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98% were classified as background mortality (306,000 deaths) and 55% were among males (166,000 deaths).</a:t>
            </a:r>
          </a:p>
          <a:p>
            <a:pPr marL="800100" lvl="1" indent="-342900"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Mortality attributable to NAFLD increased from 5,300 (3,500–8,000) deaths in 2020 to 8,100 (5,400–12,100) deaths in 2040, a 35% increase.</a:t>
            </a:r>
          </a:p>
          <a:p>
            <a:pPr defTabSz="952097" eaLnBrk="0" hangingPunct="0">
              <a:spcBef>
                <a:spcPct val="50000"/>
              </a:spcBef>
            </a:pPr>
            <a:endParaRPr lang="en-US" sz="2400" b="1" cap="all" dirty="0">
              <a:solidFill>
                <a:srgbClr val="004B88"/>
              </a:solidFill>
              <a:latin typeface="Arial" panose="020B0604020202020204" pitchFamily="34" charset="0"/>
              <a:cs typeface="Arial" panose="020B0604020202020204" pitchFamily="34" charset="0"/>
            </a:endParaRPr>
          </a:p>
          <a:p>
            <a:pPr defTabSz="952097" eaLnBrk="0" hangingPunct="0">
              <a:spcBef>
                <a:spcPct val="50000"/>
              </a:spcBef>
            </a:pPr>
            <a:endParaRPr lang="en-AU" sz="3000" dirty="0">
              <a:solidFill>
                <a:srgbClr val="004B88"/>
              </a:solidFill>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284907" y="15277223"/>
            <a:ext cx="20253960" cy="9395745"/>
          </a:xfrm>
          <a:prstGeom prst="rect">
            <a:avLst/>
          </a:prstGeom>
          <a:solidFill>
            <a:schemeClr val="bg1"/>
          </a:solidFill>
          <a:ln w="12700">
            <a:solidFill>
              <a:srgbClr val="7CCCEE"/>
            </a:solidFill>
          </a:ln>
          <a:effectLst/>
        </p:spPr>
        <p:txBody>
          <a:bodyPr lIns="375509" tIns="375509" rIns="375509" bIns="375509"/>
          <a:lstStyle/>
          <a:p>
            <a:pPr marL="398972" indent="-398972"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Method</a:t>
            </a:r>
            <a:endParaRPr lang="en-US" sz="2400" b="1" cap="all" dirty="0">
              <a:solidFill>
                <a:srgbClr val="004B88"/>
              </a:solidFill>
              <a:latin typeface="Arial" panose="020B0604020202020204" pitchFamily="34" charset="0"/>
              <a:cs typeface="Arial" panose="020B0604020202020204" pitchFamily="34" charset="0"/>
            </a:endParaRP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A dynamic disease progression model was used to track NAFLD incidence, prevalence, and related morbidity and mortality, by age-and gender-defined cohorts (4).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Model assumptions were based on published literature and unpublished data.</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Changes in NAFLD prevalence, advanced liver disease, and related mortality were examined during 2020-2040</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Progression of disease through fibrosis, decompensated cirrhosis, HCC, liver transplant, and liver-related death was calculated (Figure 1).</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Model fibrosis transition rates varied by sex and age group.</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The prevalence of NASH was based on the population-weighted distribution of NAFLD cases by fibrosis stage.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Background mortality among NAFLD cases was adjusted using a standard mortality ratio of 1.15 due to high rates of comorbidity among NAFLD cases.</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Based on ultrasound results among the general population undergoing health checkups, there was an assumed starting NAFLD prevalence rate of 23.7% among individuals aged ≥20 years in 2018 and prevalence among all ages was estimated at 20.6%. </a:t>
            </a:r>
          </a:p>
          <a:p>
            <a:pPr marL="398972"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New NAFLD cases were based upon trends for the increase in adult obesity (BMI ≥25 kg/m2) in Japan. </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Based on the weighted average of health checkup data from Hiroshima residents, Iwate residents, and Japan Health Insurance Association subscribers, an estimated 25.3% of Japanese adults are either obese (BMI ≥30kg/m2) or overweight (BMI ≥25kg/m2).</a:t>
            </a:r>
          </a:p>
          <a:p>
            <a:pPr marL="856172" lvl="1" indent="-398972" defTabSz="952097" eaLnBrk="0" hangingPunct="0">
              <a:spcBef>
                <a:spcPct val="50000"/>
              </a:spcBef>
              <a:buFont typeface="Arial" panose="020B0604020202020204" pitchFamily="34" charset="0"/>
              <a:buChar char="•"/>
            </a:pPr>
            <a:r>
              <a:rPr lang="en-US" sz="2400" dirty="0">
                <a:solidFill>
                  <a:srgbClr val="004B88"/>
                </a:solidFill>
                <a:latin typeface="Arial" panose="020B0604020202020204" pitchFamily="34" charset="0"/>
                <a:cs typeface="Arial" panose="020B0604020202020204" pitchFamily="34" charset="0"/>
              </a:rPr>
              <a:t>Longitudinal trends were based on long-term changes in adult obesity prevalence  as a weighted average using BMI cutoff of ≥25 kg/m2 WHO (5).</a:t>
            </a:r>
          </a:p>
          <a:p>
            <a:pPr marL="398972" indent="-398972" defTabSz="952097" eaLnBrk="0" hangingPunct="0">
              <a:spcBef>
                <a:spcPct val="50000"/>
              </a:spcBef>
            </a:pPr>
            <a:endParaRPr lang="en-US" sz="5500" b="1" cap="all" dirty="0">
              <a:solidFill>
                <a:srgbClr val="004B88"/>
              </a:solidFill>
              <a:latin typeface="Arial" panose="020B0604020202020204" pitchFamily="34" charset="0"/>
              <a:cs typeface="Arial" panose="020B0604020202020204" pitchFamily="34" charset="0"/>
            </a:endParaRPr>
          </a:p>
        </p:txBody>
      </p:sp>
      <p:sp>
        <p:nvSpPr>
          <p:cNvPr id="30" name="Rectangle 28"/>
          <p:cNvSpPr>
            <a:spLocks noChangeArrowheads="1"/>
          </p:cNvSpPr>
          <p:nvPr/>
        </p:nvSpPr>
        <p:spPr bwMode="auto">
          <a:xfrm>
            <a:off x="35828124" y="21722269"/>
            <a:ext cx="14209776" cy="9006651"/>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References</a:t>
            </a:r>
            <a:endParaRPr lang="en-US" sz="2400" b="1" cap="all" dirty="0">
              <a:solidFill>
                <a:srgbClr val="004B88"/>
              </a:solidFill>
              <a:latin typeface="Arial" panose="020B0604020202020204" pitchFamily="34" charset="0"/>
              <a:cs typeface="Arial" panose="020B0604020202020204" pitchFamily="34" charset="0"/>
            </a:endParaRPr>
          </a:p>
          <a:p>
            <a:r>
              <a:rPr lang="en-US" sz="2400" dirty="0">
                <a:solidFill>
                  <a:srgbClr val="005995"/>
                </a:solidFill>
                <a:latin typeface="Arial" panose="020B0604020202020204" pitchFamily="34" charset="0"/>
                <a:ea typeface="Times New Roman"/>
                <a:cs typeface="Arial" panose="020B0604020202020204" pitchFamily="34" charset="0"/>
              </a:rPr>
              <a:t>1.	Wong VW, Chan WK, </a:t>
            </a:r>
            <a:r>
              <a:rPr lang="en-US" sz="2400" dirty="0" err="1">
                <a:solidFill>
                  <a:srgbClr val="005995"/>
                </a:solidFill>
                <a:latin typeface="Arial" panose="020B0604020202020204" pitchFamily="34" charset="0"/>
                <a:ea typeface="Times New Roman"/>
                <a:cs typeface="Arial" panose="020B0604020202020204" pitchFamily="34" charset="0"/>
              </a:rPr>
              <a:t>Chitturi</a:t>
            </a:r>
            <a:r>
              <a:rPr lang="en-US" sz="2400" dirty="0">
                <a:solidFill>
                  <a:srgbClr val="005995"/>
                </a:solidFill>
                <a:latin typeface="Arial" panose="020B0604020202020204" pitchFamily="34" charset="0"/>
                <a:ea typeface="Times New Roman"/>
                <a:cs typeface="Arial" panose="020B0604020202020204" pitchFamily="34" charset="0"/>
              </a:rPr>
              <a:t> S, Chawla Y, Dan YY, </a:t>
            </a:r>
            <a:r>
              <a:rPr lang="en-US" sz="2400" dirty="0" err="1">
                <a:solidFill>
                  <a:srgbClr val="005995"/>
                </a:solidFill>
                <a:latin typeface="Arial" panose="020B0604020202020204" pitchFamily="34" charset="0"/>
                <a:ea typeface="Times New Roman"/>
                <a:cs typeface="Arial" panose="020B0604020202020204" pitchFamily="34" charset="0"/>
              </a:rPr>
              <a:t>Duseja</a:t>
            </a:r>
            <a:r>
              <a:rPr lang="en-US" sz="2400" dirty="0">
                <a:solidFill>
                  <a:srgbClr val="005995"/>
                </a:solidFill>
                <a:latin typeface="Arial" panose="020B0604020202020204" pitchFamily="34" charset="0"/>
                <a:ea typeface="Times New Roman"/>
                <a:cs typeface="Arial" panose="020B0604020202020204" pitchFamily="34" charset="0"/>
              </a:rPr>
              <a:t> A, et al. Asia-Pacific Working Party on Non-alcoholic Fatty Liver Disease guidelines 2017-Part 1: Definition, risk factors and assessment. J Gastroenterol Hepatol. 2018;33(1):70-85.</a:t>
            </a:r>
          </a:p>
          <a:p>
            <a:r>
              <a:rPr lang="en-US" sz="2400" dirty="0">
                <a:solidFill>
                  <a:srgbClr val="005995"/>
                </a:solidFill>
                <a:latin typeface="Arial" panose="020B0604020202020204" pitchFamily="34" charset="0"/>
                <a:ea typeface="Times New Roman"/>
                <a:cs typeface="Arial" panose="020B0604020202020204" pitchFamily="34" charset="0"/>
              </a:rPr>
              <a:t>2.	Fan JG, Kim SU, Wong VW. New trends on obesity and NAFLD in Asia. J Hepatol. 2017;67(4):862-73.</a:t>
            </a:r>
          </a:p>
          <a:p>
            <a:r>
              <a:rPr lang="en-US" sz="2400" dirty="0">
                <a:solidFill>
                  <a:srgbClr val="005995"/>
                </a:solidFill>
                <a:latin typeface="Arial" panose="020B0604020202020204" pitchFamily="34" charset="0"/>
                <a:ea typeface="Times New Roman"/>
                <a:cs typeface="Arial" panose="020B0604020202020204" pitchFamily="34" charset="0"/>
              </a:rPr>
              <a:t>3.	United </a:t>
            </a:r>
            <a:r>
              <a:rPr lang="en-US" sz="2400" dirty="0" err="1">
                <a:solidFill>
                  <a:srgbClr val="005995"/>
                </a:solidFill>
                <a:latin typeface="Arial" panose="020B0604020202020204" pitchFamily="34" charset="0"/>
                <a:ea typeface="Times New Roman"/>
                <a:cs typeface="Arial" panose="020B0604020202020204" pitchFamily="34" charset="0"/>
              </a:rPr>
              <a:t>Nations.Department</a:t>
            </a:r>
            <a:r>
              <a:rPr lang="en-US" sz="2400" dirty="0">
                <a:solidFill>
                  <a:srgbClr val="005995"/>
                </a:solidFill>
                <a:latin typeface="Arial" panose="020B0604020202020204" pitchFamily="34" charset="0"/>
                <a:ea typeface="Times New Roman"/>
                <a:cs typeface="Arial" panose="020B0604020202020204" pitchFamily="34" charset="0"/>
              </a:rPr>
              <a:t> of Economic Social Affairs Population Division. World population prospects: The 2019 revision. New York: United Nations; 2019.</a:t>
            </a:r>
          </a:p>
          <a:p>
            <a:r>
              <a:rPr lang="en-US" sz="2400" dirty="0">
                <a:solidFill>
                  <a:srgbClr val="005995"/>
                </a:solidFill>
                <a:latin typeface="Arial" panose="020B0604020202020204" pitchFamily="34" charset="0"/>
                <a:ea typeface="Times New Roman"/>
                <a:cs typeface="Arial" panose="020B0604020202020204" pitchFamily="34" charset="0"/>
              </a:rPr>
              <a:t>4.	Estes C, Razavi H, Loomba R, </a:t>
            </a:r>
            <a:r>
              <a:rPr lang="en-US" sz="2400" dirty="0" err="1">
                <a:solidFill>
                  <a:srgbClr val="005995"/>
                </a:solidFill>
                <a:latin typeface="Arial" panose="020B0604020202020204" pitchFamily="34" charset="0"/>
                <a:ea typeface="Times New Roman"/>
                <a:cs typeface="Arial" panose="020B0604020202020204" pitchFamily="34" charset="0"/>
              </a:rPr>
              <a:t>Younossi</a:t>
            </a:r>
            <a:r>
              <a:rPr lang="en-US" sz="2400" dirty="0">
                <a:solidFill>
                  <a:srgbClr val="005995"/>
                </a:solidFill>
                <a:latin typeface="Arial" panose="020B0604020202020204" pitchFamily="34" charset="0"/>
                <a:ea typeface="Times New Roman"/>
                <a:cs typeface="Arial" panose="020B0604020202020204" pitchFamily="34" charset="0"/>
              </a:rPr>
              <a:t> Z, Sanyal AJ. Modeling the epidemic of nonalcoholic fatty liver disease demonstrates an exponential increase in burden of disease. Hepatology. 2018;67(1):123-33.</a:t>
            </a:r>
          </a:p>
          <a:p>
            <a:r>
              <a:rPr lang="en-US" sz="2400" dirty="0">
                <a:solidFill>
                  <a:srgbClr val="005995"/>
                </a:solidFill>
                <a:latin typeface="Arial" panose="020B0604020202020204" pitchFamily="34" charset="0"/>
                <a:ea typeface="Times New Roman"/>
                <a:cs typeface="Arial" panose="020B0604020202020204" pitchFamily="34" charset="0"/>
              </a:rPr>
              <a:t>5.	World Health Organization. Global Health Observatory (GHO) OData API 2021 [Available from: https://www.who.int/data/gho/info/gho-odata-api.</a:t>
            </a:r>
          </a:p>
          <a:p>
            <a:r>
              <a:rPr lang="en-US" sz="2400" dirty="0">
                <a:solidFill>
                  <a:srgbClr val="005995"/>
                </a:solidFill>
                <a:latin typeface="Arial" panose="020B0604020202020204" pitchFamily="34" charset="0"/>
                <a:ea typeface="Times New Roman"/>
                <a:cs typeface="Arial" panose="020B0604020202020204" pitchFamily="34" charset="0"/>
              </a:rPr>
              <a:t>6.	</a:t>
            </a:r>
            <a:r>
              <a:rPr lang="en-US" sz="2400" dirty="0" err="1">
                <a:solidFill>
                  <a:srgbClr val="005995"/>
                </a:solidFill>
                <a:latin typeface="Arial" panose="020B0604020202020204" pitchFamily="34" charset="0"/>
                <a:ea typeface="Times New Roman"/>
                <a:cs typeface="Arial" panose="020B0604020202020204" pitchFamily="34" charset="0"/>
              </a:rPr>
              <a:t>Bahk</a:t>
            </a:r>
            <a:r>
              <a:rPr lang="en-US" sz="2400" dirty="0">
                <a:solidFill>
                  <a:srgbClr val="005995"/>
                </a:solidFill>
                <a:latin typeface="Arial" panose="020B0604020202020204" pitchFamily="34" charset="0"/>
                <a:ea typeface="Times New Roman"/>
                <a:cs typeface="Arial" panose="020B0604020202020204" pitchFamily="34" charset="0"/>
              </a:rPr>
              <a:t> J, </a:t>
            </a:r>
            <a:r>
              <a:rPr lang="en-US" sz="2400" dirty="0" err="1">
                <a:solidFill>
                  <a:srgbClr val="005995"/>
                </a:solidFill>
                <a:latin typeface="Arial" panose="020B0604020202020204" pitchFamily="34" charset="0"/>
                <a:ea typeface="Times New Roman"/>
                <a:cs typeface="Arial" panose="020B0604020202020204" pitchFamily="34" charset="0"/>
              </a:rPr>
              <a:t>Khang</a:t>
            </a:r>
            <a:r>
              <a:rPr lang="en-US" sz="2400" dirty="0">
                <a:solidFill>
                  <a:srgbClr val="005995"/>
                </a:solidFill>
                <a:latin typeface="Arial" panose="020B0604020202020204" pitchFamily="34" charset="0"/>
                <a:ea typeface="Times New Roman"/>
                <a:cs typeface="Arial" panose="020B0604020202020204" pitchFamily="34" charset="0"/>
              </a:rPr>
              <a:t> YH. Trends in Measures of Childhood Obesity in Korea From 1998 to 2012. J Epidemiol. 2016;26(4):199-207.</a:t>
            </a:r>
          </a:p>
          <a:p>
            <a:r>
              <a:rPr lang="en-US" sz="2400" dirty="0">
                <a:solidFill>
                  <a:srgbClr val="005995"/>
                </a:solidFill>
                <a:latin typeface="Arial" panose="020B0604020202020204" pitchFamily="34" charset="0"/>
                <a:ea typeface="Times New Roman"/>
                <a:cs typeface="Arial" panose="020B0604020202020204" pitchFamily="34" charset="0"/>
              </a:rPr>
              <a:t>7.	Worldwide trends in body-mass index, underweight, overweight, and obesity from 1975 to 2016: a pooled analysis of 2416 population-based measurement studies in 128.9 million children, adolescents, and adults. Lancet. 2017;390(10113):2627-42.</a:t>
            </a:r>
          </a:p>
          <a:p>
            <a:r>
              <a:rPr lang="en-US" sz="2400" dirty="0">
                <a:solidFill>
                  <a:srgbClr val="005995"/>
                </a:solidFill>
                <a:latin typeface="Arial" panose="020B0604020202020204" pitchFamily="34" charset="0"/>
                <a:ea typeface="Times New Roman"/>
                <a:cs typeface="Arial" panose="020B0604020202020204" pitchFamily="34" charset="0"/>
              </a:rPr>
              <a:t>8.	Yoon KH, Lee JH, Kim JW, Cho JH, Choi YH, Ko SH, et al. Epidemic obesity and type 2 diabetes in Asia. Lancet. 2006;368(9548):1681-8.</a:t>
            </a:r>
          </a:p>
          <a:p>
            <a:r>
              <a:rPr lang="en-US" sz="2400" dirty="0">
                <a:solidFill>
                  <a:srgbClr val="005995"/>
                </a:solidFill>
                <a:latin typeface="Arial" panose="020B0604020202020204" pitchFamily="34" charset="0"/>
                <a:ea typeface="Times New Roman"/>
                <a:cs typeface="Arial" panose="020B0604020202020204" pitchFamily="34" charset="0"/>
              </a:rPr>
              <a:t>9.	World Health Organization. Global Action Plan for the Prevention and Control of Noncommunicable Diseases 2013–2020. Geneva: World Health Organization; 2013</a:t>
            </a:r>
            <a:r>
              <a:rPr lang="en-US" sz="2300" dirty="0">
                <a:solidFill>
                  <a:srgbClr val="005995"/>
                </a:solidFill>
                <a:latin typeface="Arial" panose="020B0604020202020204" pitchFamily="34" charset="0"/>
                <a:ea typeface="Times New Roman"/>
                <a:cs typeface="Arial" panose="020B0604020202020204" pitchFamily="34" charset="0"/>
              </a:rPr>
              <a:t>.</a:t>
            </a:r>
            <a:endParaRPr lang="en-US" sz="2300" dirty="0">
              <a:solidFill>
                <a:srgbClr val="005995"/>
              </a:solidFill>
              <a:latin typeface="Arial" panose="020B0604020202020204" pitchFamily="34" charset="0"/>
              <a:cs typeface="Arial" panose="020B0604020202020204" pitchFamily="34" charset="0"/>
            </a:endParaRPr>
          </a:p>
        </p:txBody>
      </p:sp>
      <p:sp>
        <p:nvSpPr>
          <p:cNvPr id="35" name="Text Box 16"/>
          <p:cNvSpPr txBox="1">
            <a:spLocks noChangeArrowheads="1"/>
          </p:cNvSpPr>
          <p:nvPr/>
        </p:nvSpPr>
        <p:spPr bwMode="auto">
          <a:xfrm>
            <a:off x="20890079" y="21912253"/>
            <a:ext cx="14630400" cy="10201676"/>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2800" i="1" dirty="0">
                <a:solidFill>
                  <a:srgbClr val="005995"/>
                </a:solidFill>
                <a:latin typeface="Arial" panose="020B0604020202020204" pitchFamily="34" charset="0"/>
                <a:cs typeface="Arial" panose="020B0604020202020204" pitchFamily="34" charset="0"/>
              </a:rPr>
              <a:t>Figure 1. NAFLD Disease Progression Model</a:t>
            </a: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38" name="Rectangle 28"/>
          <p:cNvSpPr>
            <a:spLocks noChangeArrowheads="1"/>
          </p:cNvSpPr>
          <p:nvPr/>
        </p:nvSpPr>
        <p:spPr bwMode="auto">
          <a:xfrm>
            <a:off x="35828124" y="30887994"/>
            <a:ext cx="14209776" cy="1225935"/>
          </a:xfrm>
          <a:prstGeom prst="rect">
            <a:avLst/>
          </a:prstGeom>
          <a:solidFill>
            <a:schemeClr val="bg1"/>
          </a:solidFill>
          <a:ln w="12700">
            <a:solidFill>
              <a:srgbClr val="7CCCE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004B88"/>
                </a:solidFill>
                <a:latin typeface="Arial" panose="020B0604020202020204" pitchFamily="34" charset="0"/>
                <a:cs typeface="Arial" panose="020B0604020202020204" pitchFamily="34" charset="0"/>
              </a:rPr>
              <a:t>CONTACT</a:t>
            </a:r>
            <a:r>
              <a:rPr lang="en-US" sz="5500" b="1" cap="all" dirty="0">
                <a:solidFill>
                  <a:srgbClr val="72C4E5"/>
                </a:solidFill>
                <a:latin typeface="Arial" panose="020B0604020202020204" pitchFamily="34" charset="0"/>
                <a:cs typeface="Arial" panose="020B0604020202020204" pitchFamily="34" charset="0"/>
              </a:rPr>
              <a:t> </a:t>
            </a:r>
            <a:r>
              <a:rPr lang="en-US" sz="5500" b="1" cap="all" dirty="0">
                <a:solidFill>
                  <a:srgbClr val="004B88"/>
                </a:solidFill>
                <a:latin typeface="Arial" panose="020B0604020202020204" pitchFamily="34" charset="0"/>
                <a:cs typeface="Arial" panose="020B0604020202020204" pitchFamily="34" charset="0"/>
              </a:rPr>
              <a:t>INFORMATION: </a:t>
            </a:r>
            <a:r>
              <a:rPr lang="en-US" sz="2400" dirty="0">
                <a:solidFill>
                  <a:srgbClr val="005995"/>
                </a:solidFill>
                <a:latin typeface="Arial" panose="020B0604020202020204" pitchFamily="34" charset="0"/>
                <a:cs typeface="Arial" panose="020B0604020202020204" pitchFamily="34" charset="0"/>
              </a:rPr>
              <a:t>info@cdafound.org</a:t>
            </a:r>
            <a:br>
              <a:rPr lang="en-AU" sz="3000" dirty="0">
                <a:solidFill>
                  <a:srgbClr val="005995"/>
                </a:solidFill>
                <a:latin typeface="Arial" panose="020B0604020202020204" pitchFamily="34" charset="0"/>
                <a:cs typeface="Arial" panose="020B0604020202020204" pitchFamily="34" charset="0"/>
              </a:rPr>
            </a:br>
            <a:r>
              <a:rPr lang="en-AU" sz="3000" dirty="0">
                <a:solidFill>
                  <a:srgbClr val="005995"/>
                </a:solidFill>
                <a:latin typeface="Arial" panose="020B0604020202020204" pitchFamily="34" charset="0"/>
                <a:cs typeface="Arial" panose="020B0604020202020204" pitchFamily="34" charset="0"/>
              </a:rPr>
              <a:t> </a:t>
            </a:r>
            <a:endParaRPr lang="en-US" sz="3000" dirty="0">
              <a:solidFill>
                <a:srgbClr val="005995"/>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ADE871C4-0C04-4400-9A43-ACF1C5356F60}"/>
              </a:ext>
            </a:extLst>
          </p:cNvPr>
          <p:cNvPicPr>
            <a:picLocks noChangeAspect="1"/>
          </p:cNvPicPr>
          <p:nvPr/>
        </p:nvPicPr>
        <p:blipFill rotWithShape="1">
          <a:blip r:embed="rId3">
            <a:extLst>
              <a:ext uri="{28A0092B-C50C-407E-A947-70E740481C1C}">
                <a14:useLocalDpi xmlns:a14="http://schemas.microsoft.com/office/drawing/2010/main" val="0"/>
              </a:ext>
            </a:extLst>
          </a:blip>
          <a:srcRect l="22151"/>
          <a:stretch/>
        </p:blipFill>
        <p:spPr>
          <a:xfrm>
            <a:off x="39692252" y="428329"/>
            <a:ext cx="5664729" cy="1272324"/>
          </a:xfrm>
          <a:prstGeom prst="rect">
            <a:avLst/>
          </a:prstGeom>
        </p:spPr>
      </p:pic>
      <p:pic>
        <p:nvPicPr>
          <p:cNvPr id="5" name="Picture 4" descr="Logo, company name&#10;&#10;Description automatically generated">
            <a:extLst>
              <a:ext uri="{FF2B5EF4-FFF2-40B4-BE49-F238E27FC236}">
                <a16:creationId xmlns:a16="http://schemas.microsoft.com/office/drawing/2014/main" id="{949F8B9B-9B99-40D9-8EA4-9BA60D9F2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8643" y="1700653"/>
            <a:ext cx="3822600" cy="1813808"/>
          </a:xfrm>
          <a:prstGeom prst="rect">
            <a:avLst/>
          </a:prstGeom>
        </p:spPr>
      </p:pic>
      <p:pic>
        <p:nvPicPr>
          <p:cNvPr id="4" name="Picture 3">
            <a:extLst>
              <a:ext uri="{FF2B5EF4-FFF2-40B4-BE49-F238E27FC236}">
                <a16:creationId xmlns:a16="http://schemas.microsoft.com/office/drawing/2014/main" id="{ADE09330-B3B4-4AF7-A32E-3F378B9B9BA6}"/>
              </a:ext>
            </a:extLst>
          </p:cNvPr>
          <p:cNvPicPr>
            <a:picLocks noChangeAspect="1"/>
          </p:cNvPicPr>
          <p:nvPr/>
        </p:nvPicPr>
        <p:blipFill>
          <a:blip r:embed="rId5"/>
          <a:stretch>
            <a:fillRect/>
          </a:stretch>
        </p:blipFill>
        <p:spPr>
          <a:xfrm>
            <a:off x="598598" y="26015263"/>
            <a:ext cx="19624627" cy="5856081"/>
          </a:xfrm>
          <a:prstGeom prst="rect">
            <a:avLst/>
          </a:prstGeom>
        </p:spPr>
      </p:pic>
      <p:sp>
        <p:nvSpPr>
          <p:cNvPr id="23" name="Text Box 16">
            <a:extLst>
              <a:ext uri="{FF2B5EF4-FFF2-40B4-BE49-F238E27FC236}">
                <a16:creationId xmlns:a16="http://schemas.microsoft.com/office/drawing/2014/main" id="{05409FAA-C84A-42E0-8D7F-2B6B6F9D7776}"/>
              </a:ext>
            </a:extLst>
          </p:cNvPr>
          <p:cNvSpPr txBox="1">
            <a:spLocks noChangeArrowheads="1"/>
          </p:cNvSpPr>
          <p:nvPr/>
        </p:nvSpPr>
        <p:spPr bwMode="auto">
          <a:xfrm>
            <a:off x="277404" y="24840549"/>
            <a:ext cx="20253960" cy="7273380"/>
          </a:xfrm>
          <a:prstGeom prst="rect">
            <a:avLst/>
          </a:prstGeom>
          <a:noFill/>
          <a:ln w="9525">
            <a:solidFill>
              <a:srgbClr val="7CCCE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US" sz="2800" i="1" dirty="0">
                <a:solidFill>
                  <a:srgbClr val="005995"/>
                </a:solidFill>
                <a:latin typeface="Arial" panose="020B0604020202020204" pitchFamily="34" charset="0"/>
                <a:cs typeface="Arial" panose="020B0604020202020204" pitchFamily="34" charset="0"/>
              </a:rPr>
              <a:t>Figure 2. Prevalent Cases with 95% Uncertainty Interval – Japan, 2020-2040</a:t>
            </a: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US"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endParaRPr lang="en-AU" sz="2800" i="1" dirty="0">
              <a:solidFill>
                <a:srgbClr val="005995"/>
              </a:solidFill>
              <a:latin typeface="Arial" panose="020B0604020202020204" pitchFamily="34" charset="0"/>
              <a:cs typeface="Arial" panose="020B0604020202020204" pitchFamily="34" charset="0"/>
            </a:endParaRPr>
          </a:p>
          <a:p>
            <a:pPr eaLnBrk="1" hangingPunct="1"/>
            <a:r>
              <a:rPr lang="en-AU" sz="2800" i="1" dirty="0">
                <a:solidFill>
                  <a:srgbClr val="005995"/>
                </a:solidFill>
                <a:latin typeface="Arial" panose="020B0604020202020204" pitchFamily="34" charset="0"/>
                <a:cs typeface="Arial" panose="020B0604020202020204" pitchFamily="34" charset="0"/>
              </a:rPr>
              <a:t> </a:t>
            </a:r>
          </a:p>
        </p:txBody>
      </p:sp>
      <p:sp>
        <p:nvSpPr>
          <p:cNvPr id="32" name="Rectangle 31">
            <a:extLst>
              <a:ext uri="{FF2B5EF4-FFF2-40B4-BE49-F238E27FC236}">
                <a16:creationId xmlns:a16="http://schemas.microsoft.com/office/drawing/2014/main" id="{F06C7D7E-A70C-468A-BDE5-F82C60310F4F}"/>
              </a:ext>
            </a:extLst>
          </p:cNvPr>
          <p:cNvSpPr>
            <a:spLocks noChangeArrowheads="1"/>
          </p:cNvSpPr>
          <p:nvPr/>
        </p:nvSpPr>
        <p:spPr bwMode="auto">
          <a:xfrm>
            <a:off x="284907" y="13909921"/>
            <a:ext cx="20252010" cy="1270059"/>
          </a:xfrm>
          <a:prstGeom prst="rect">
            <a:avLst/>
          </a:prstGeom>
          <a:solidFill>
            <a:schemeClr val="bg1"/>
          </a:solidFill>
          <a:ln w="12700">
            <a:solidFill>
              <a:srgbClr val="7CCCEE"/>
            </a:solidFill>
          </a:ln>
          <a:effectLst/>
        </p:spPr>
        <p:txBody>
          <a:bodyPr lIns="375509" tIns="375509" rIns="375509" bIns="375509"/>
          <a:lstStyle/>
          <a:p>
            <a:pPr>
              <a:spcBef>
                <a:spcPct val="50000"/>
              </a:spcBef>
            </a:pPr>
            <a:r>
              <a:rPr lang="en-GB" sz="5500" b="1" cap="all" dirty="0">
                <a:solidFill>
                  <a:srgbClr val="004B88"/>
                </a:solidFill>
                <a:latin typeface="Arial" panose="020B0604020202020204" pitchFamily="34" charset="0"/>
                <a:cs typeface="Arial" panose="020B0604020202020204" pitchFamily="34" charset="0"/>
              </a:rPr>
              <a:t>AIM: </a:t>
            </a:r>
            <a:r>
              <a:rPr lang="pt-BR" sz="2400" dirty="0">
                <a:solidFill>
                  <a:srgbClr val="005995"/>
                </a:solidFill>
                <a:latin typeface="Arial" panose="020B0604020202020204" pitchFamily="34" charset="0"/>
                <a:cs typeface="Arial" panose="020B0604020202020204" pitchFamily="34" charset="0"/>
              </a:rPr>
              <a:t>Use modeling to estimate NAFLD-related morbidity and mortality among the Japanese population through 2040.</a:t>
            </a:r>
            <a:endParaRPr lang="en-US" sz="2600" dirty="0">
              <a:solidFill>
                <a:srgbClr val="005995"/>
              </a:solidFill>
              <a:latin typeface="Arial" panose="020B0604020202020204" pitchFamily="34" charset="0"/>
              <a:cs typeface="Arial" panose="020B0604020202020204" pitchFamily="34" charset="0"/>
            </a:endParaRPr>
          </a:p>
        </p:txBody>
      </p:sp>
      <p:pic>
        <p:nvPicPr>
          <p:cNvPr id="28" name="図 27">
            <a:extLst>
              <a:ext uri="{FF2B5EF4-FFF2-40B4-BE49-F238E27FC236}">
                <a16:creationId xmlns:a16="http://schemas.microsoft.com/office/drawing/2014/main" id="{E621EB37-DE80-4841-85B2-528013F0ABEA}"/>
              </a:ext>
            </a:extLst>
          </p:cNvPr>
          <p:cNvPicPr>
            <a:picLocks noChangeAspect="1"/>
          </p:cNvPicPr>
          <p:nvPr/>
        </p:nvPicPr>
        <p:blipFill>
          <a:blip r:embed="rId6"/>
          <a:stretch>
            <a:fillRect/>
          </a:stretch>
        </p:blipFill>
        <p:spPr>
          <a:xfrm>
            <a:off x="39623982" y="1516244"/>
            <a:ext cx="5466886" cy="3557633"/>
          </a:xfrm>
          <a:prstGeom prst="rect">
            <a:avLst/>
          </a:prstGeom>
        </p:spPr>
      </p:pic>
      <p:pic>
        <p:nvPicPr>
          <p:cNvPr id="2" name="Picture 1">
            <a:extLst>
              <a:ext uri="{FF2B5EF4-FFF2-40B4-BE49-F238E27FC236}">
                <a16:creationId xmlns:a16="http://schemas.microsoft.com/office/drawing/2014/main" id="{9BB3EE25-9261-4ACC-9924-EED02C48AF99}"/>
              </a:ext>
            </a:extLst>
          </p:cNvPr>
          <p:cNvPicPr>
            <a:picLocks noChangeAspect="1"/>
          </p:cNvPicPr>
          <p:nvPr/>
        </p:nvPicPr>
        <p:blipFill>
          <a:blip r:embed="rId7"/>
          <a:stretch>
            <a:fillRect/>
          </a:stretch>
        </p:blipFill>
        <p:spPr>
          <a:xfrm>
            <a:off x="22766437" y="23248243"/>
            <a:ext cx="11188283" cy="8345116"/>
          </a:xfrm>
          <a:prstGeom prst="rect">
            <a:avLst/>
          </a:prstGeom>
        </p:spPr>
      </p:pic>
    </p:spTree>
    <p:extLst>
      <p:ext uri="{BB962C8B-B14F-4D97-AF65-F5344CB8AC3E}">
        <p14:creationId xmlns:p14="http://schemas.microsoft.com/office/powerpoint/2010/main" val="664313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3105</Words>
  <Application>Microsoft Office PowerPoint</Application>
  <PresentationFormat>Custom</PresentationFormat>
  <Paragraphs>222</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Chris Estes</cp:lastModifiedBy>
  <cp:revision>38</cp:revision>
  <dcterms:created xsi:type="dcterms:W3CDTF">2016-12-01T17:42:49Z</dcterms:created>
  <dcterms:modified xsi:type="dcterms:W3CDTF">2021-06-01T21:02:58Z</dcterms:modified>
</cp:coreProperties>
</file>